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3.svg" ContentType="image/svg+xml"/>
  <Override PartName="/ppt/media/image1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52" r:id="rId3"/>
    <p:sldId id="454" r:id="rId4"/>
    <p:sldId id="411" r:id="rId6"/>
    <p:sldId id="435" r:id="rId7"/>
    <p:sldId id="451" r:id="rId8"/>
    <p:sldId id="455" r:id="rId9"/>
    <p:sldId id="436" r:id="rId10"/>
    <p:sldId id="437" r:id="rId11"/>
    <p:sldId id="440" r:id="rId12"/>
    <p:sldId id="441" r:id="rId13"/>
    <p:sldId id="442" r:id="rId14"/>
    <p:sldId id="443" r:id="rId15"/>
    <p:sldId id="458" r:id="rId16"/>
    <p:sldId id="444" r:id="rId17"/>
    <p:sldId id="445" r:id="rId18"/>
    <p:sldId id="447" r:id="rId19"/>
    <p:sldId id="448" r:id="rId20"/>
    <p:sldId id="449" r:id="rId21"/>
    <p:sldId id="459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1" userDrawn="1">
          <p15:clr>
            <a:srgbClr val="A4A3A4"/>
          </p15:clr>
        </p15:guide>
        <p15:guide id="2" pos="39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宗金东" initials="zjd" lastIdx="4" clrIdx="0"/>
  <p:cmAuthor id="0" name="Administrator" initials="A" lastIdx="0" clrIdx="0"/>
  <p:cmAuthor id="2" name="作者" initials="A" lastIdx="0" clrIdx="1"/>
  <p:cmAuthor id="4" name="滕文" initials="滕" lastIdx="0" clrIdx="0"/>
  <p:cmAuthor id="5" name="User" initials="U" lastIdx="0" clrIdx="0"/>
  <p:cmAuthor id="8" name="liyan" initials="l" lastIdx="0" clrIdx="6"/>
  <p:cmAuthor id="9" name="1206988966@qq.com" initials="1" lastIdx="0" clrIdx="2"/>
  <p:cmAuthor id="10" name="姜伟光" initials="姜" lastIdx="0" clrIdx="0"/>
  <p:cmAuthor id="6" name="YANGDAN" initials="Y" lastIdx="0" clrIdx="4"/>
  <p:cmAuthor id="12" name="路遥地理" initials="路" lastIdx="0" clrIdx="11"/>
  <p:cmAuthor id="207862162" name="恋上梦" initials="恋" lastIdx="0" clrIdx="0"/>
  <p:cmAuthor id="11" name="my" initials="m" lastIdx="0" clrIdx="10"/>
  <p:cmAuthor id="13" name="CommUser" initials="C" lastIdx="0" clrIdx="0"/>
  <p:cmAuthor id="14" name="zq" initials="z" lastIdx="0" clrIdx="0"/>
  <p:cmAuthor id="15" name="viola_yang" initials="v" lastIdx="0" clrIdx="0"/>
  <p:cmAuthor id="16" name="志龙 姜" initials="志" lastIdx="0" clrIdx="0"/>
  <p:cmAuthor id="17" name="SHMILY" initials="S" lastIdx="0" clrIdx="0"/>
  <p:cmAuthor id="18" name="admin" initials="a" lastIdx="0" clrIdx="0"/>
  <p:cmAuthor id="19" name="Tracy Chen" initials="T" lastIdx="0" clrIdx="0"/>
  <p:cmAuthor id="20" name="dongwc0205" initials="d" lastIdx="0" clrIdx="15"/>
  <p:cmAuthor id="21" name="Hi_ Young" initials="H" lastIdx="0" clrIdx="0"/>
  <p:cmAuthor id="22" name="pangyt" initials="p" lastIdx="0" clrIdx="0"/>
  <p:cmAuthor id="23" name="easonyoun" initials="e" lastIdx="0" clrIdx="0"/>
  <p:cmAuthor id="24" name="zhouyangfan" initials="z" lastIdx="0" clrIdx="0"/>
  <p:cmAuthor id="25" name="tplife" initials="t" lastIdx="0" clrIdx="0"/>
  <p:cmAuthor id="26" name="??" initials="?" lastIdx="0" clrIdx="0"/>
  <p:cmAuthor id="27" name="dell" initials="d" lastIdx="0" clrIdx="26"/>
  <p:cmAuthor id="34" name="ali maher" initials="am" lastIdx="0" clrIdx="33"/>
  <p:cmAuthor id="2001" name="骆倩怡_Znauj26B" initials="authorId_382814100" lastIdx="0" clrIdx="0"/>
  <p:cmAuthor id="3" name="lenovo" initials="l" lastIdx="0" clrIdx="2"/>
  <p:cmAuthor id="31" name="Microsoft Office User" initials="MOU" lastIdx="0" clrIdx="30"/>
  <p:cmAuthor id="32" name="Burt1_Chen(陈希_Admin_LK)" initials="B" lastIdx="0" clrIdx="3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648A"/>
    <a:srgbClr val="156389"/>
    <a:srgbClr val="F2F9FD"/>
    <a:srgbClr val="CEEAF8"/>
    <a:srgbClr val="FFFFFF"/>
    <a:srgbClr val="F9CAC0"/>
    <a:srgbClr val="7F7F7F"/>
    <a:srgbClr val="DBDBDB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51"/>
        <p:guide pos="390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行为动词 说明 解释</a:t>
            </a:r>
            <a:endParaRPr lang="zh-CN" altLang="en-US"/>
          </a:p>
          <a:p>
            <a:r>
              <a:rPr lang="zh-CN" altLang="en-US"/>
              <a:t>行为条件 运用示意图等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2" Type="http://schemas.openxmlformats.org/officeDocument/2006/relationships/notesSlide" Target="../notesSlides/notesSlide6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97.xml"/><Relationship Id="rId2" Type="http://schemas.openxmlformats.org/officeDocument/2006/relationships/tags" Target="../tags/tag82.xml"/><Relationship Id="rId19" Type="http://schemas.openxmlformats.org/officeDocument/2006/relationships/image" Target="../media/image14.svg"/><Relationship Id="rId18" Type="http://schemas.openxmlformats.org/officeDocument/2006/relationships/image" Target="../media/image13.svg"/><Relationship Id="rId17" Type="http://schemas.openxmlformats.org/officeDocument/2006/relationships/image" Target="../media/image12.png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image" Target="../media/image21.png"/><Relationship Id="rId4" Type="http://schemas.openxmlformats.org/officeDocument/2006/relationships/image" Target="../media/image5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2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7" Type="http://schemas.openxmlformats.org/officeDocument/2006/relationships/notesSlide" Target="../notesSlides/notesSlide15.xml"/><Relationship Id="rId46" Type="http://schemas.openxmlformats.org/officeDocument/2006/relationships/slideLayout" Target="../slideLayouts/slideLayout12.xml"/><Relationship Id="rId45" Type="http://schemas.openxmlformats.org/officeDocument/2006/relationships/tags" Target="../tags/tag178.xml"/><Relationship Id="rId44" Type="http://schemas.openxmlformats.org/officeDocument/2006/relationships/tags" Target="../tags/tag177.xml"/><Relationship Id="rId43" Type="http://schemas.openxmlformats.org/officeDocument/2006/relationships/tags" Target="../tags/tag176.xml"/><Relationship Id="rId42" Type="http://schemas.openxmlformats.org/officeDocument/2006/relationships/tags" Target="../tags/tag175.xml"/><Relationship Id="rId41" Type="http://schemas.openxmlformats.org/officeDocument/2006/relationships/tags" Target="../tags/tag174.xml"/><Relationship Id="rId40" Type="http://schemas.openxmlformats.org/officeDocument/2006/relationships/tags" Target="../tags/tag173.xml"/><Relationship Id="rId4" Type="http://schemas.openxmlformats.org/officeDocument/2006/relationships/image" Target="../media/image5.png"/><Relationship Id="rId39" Type="http://schemas.openxmlformats.org/officeDocument/2006/relationships/tags" Target="../tags/tag172.xml"/><Relationship Id="rId38" Type="http://schemas.openxmlformats.org/officeDocument/2006/relationships/tags" Target="../tags/tag171.xml"/><Relationship Id="rId37" Type="http://schemas.openxmlformats.org/officeDocument/2006/relationships/tags" Target="../tags/tag170.xml"/><Relationship Id="rId36" Type="http://schemas.openxmlformats.org/officeDocument/2006/relationships/tags" Target="../tags/tag169.xml"/><Relationship Id="rId35" Type="http://schemas.openxmlformats.org/officeDocument/2006/relationships/tags" Target="../tags/tag168.xml"/><Relationship Id="rId34" Type="http://schemas.openxmlformats.org/officeDocument/2006/relationships/tags" Target="../tags/tag167.xml"/><Relationship Id="rId33" Type="http://schemas.openxmlformats.org/officeDocument/2006/relationships/tags" Target="../tags/tag166.xml"/><Relationship Id="rId32" Type="http://schemas.openxmlformats.org/officeDocument/2006/relationships/tags" Target="../tags/tag165.xml"/><Relationship Id="rId31" Type="http://schemas.openxmlformats.org/officeDocument/2006/relationships/tags" Target="../tags/tag164.xml"/><Relationship Id="rId30" Type="http://schemas.openxmlformats.org/officeDocument/2006/relationships/tags" Target="../tags/tag163.xml"/><Relationship Id="rId3" Type="http://schemas.openxmlformats.org/officeDocument/2006/relationships/tags" Target="../tags/tag137.xml"/><Relationship Id="rId29" Type="http://schemas.openxmlformats.org/officeDocument/2006/relationships/tags" Target="../tags/tag162.xml"/><Relationship Id="rId28" Type="http://schemas.openxmlformats.org/officeDocument/2006/relationships/tags" Target="../tags/tag161.xml"/><Relationship Id="rId27" Type="http://schemas.openxmlformats.org/officeDocument/2006/relationships/tags" Target="../tags/tag160.xml"/><Relationship Id="rId26" Type="http://schemas.openxmlformats.org/officeDocument/2006/relationships/tags" Target="../tags/tag159.xml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6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tags" Target="../tags/tag13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image" Target="../media/image5.png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tags" Target="../tags/tag179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89.xml"/><Relationship Id="rId2" Type="http://schemas.openxmlformats.org/officeDocument/2006/relationships/image" Target="../media/image2.png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层 2"/>
          <p:cNvPicPr>
            <a:picLocks noChangeAspect="1"/>
          </p:cNvPicPr>
          <p:nvPr/>
        </p:nvPicPr>
        <p:blipFill>
          <a:blip r:embed="rId2">
            <a:alphaModFix amt="81000"/>
          </a:blip>
          <a:stretch>
            <a:fillRect/>
          </a:stretch>
        </p:blipFill>
        <p:spPr>
          <a:xfrm>
            <a:off x="0" y="0"/>
            <a:ext cx="12192000" cy="5359400"/>
          </a:xfrm>
          <a:prstGeom prst="rect">
            <a:avLst/>
          </a:prstGeom>
        </p:spPr>
      </p:pic>
      <p:pic>
        <p:nvPicPr>
          <p:cNvPr id="4" name="图片 3" descr="组 1 拷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900" y="746125"/>
            <a:ext cx="9728200" cy="219456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019935" y="3595370"/>
            <a:ext cx="8152130" cy="657860"/>
          </a:xfrm>
          <a:prstGeom prst="roundRect">
            <a:avLst>
              <a:gd name="adj" fmla="val 13803"/>
            </a:avLst>
          </a:prstGeom>
          <a:solidFill>
            <a:schemeClr val="accent2">
              <a:lumMod val="50000"/>
              <a:alpha val="3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《地表形态变化的内外力作用</a:t>
            </a: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曲流》说课</a:t>
            </a:r>
            <a:r>
              <a:rPr lang="en-US" altLang="zh-CN"/>
              <a:t>        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534795" y="6100445"/>
            <a:ext cx="9122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600">
                <a:solidFill>
                  <a:schemeClr val="bg1"/>
                </a:solidFill>
              </a:rPr>
              <a:t>2025</a:t>
            </a:r>
            <a:r>
              <a:rPr lang="zh-CN" altLang="en-US" sz="1600">
                <a:solidFill>
                  <a:schemeClr val="bg1"/>
                </a:solidFill>
              </a:rPr>
              <a:t>年全国中图版地理教材教学研讨会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26865" y="5119370"/>
            <a:ext cx="39382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刘叶</a:t>
            </a:r>
            <a:r>
              <a:rPr lang="en-US" altLang="zh-CN" sz="20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|</a:t>
            </a:r>
            <a:r>
              <a:rPr lang="zh-CN" altLang="en-US" sz="20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江西省吉安市阳明中学</a:t>
            </a:r>
            <a:endParaRPr lang="zh-CN" altLang="en-US" sz="200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1377315"/>
          </a:xfrm>
          <a:prstGeom prst="rect">
            <a:avLst/>
          </a:prstGeom>
          <a:solidFill>
            <a:srgbClr val="17648A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879807" y="2994377"/>
            <a:ext cx="1752840" cy="1753275"/>
            <a:chOff x="1041891" y="2589581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589581"/>
              <a:ext cx="1036261" cy="1036518"/>
            </a:xfrm>
            <a:prstGeom prst="ellipse">
              <a:avLst/>
            </a:prstGeom>
            <a:solidFill>
              <a:srgbClr val="17648A"/>
            </a:solid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cs typeface="+mn-ea"/>
                <a:sym typeface="+mn-lt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2026" y="2887799"/>
              <a:ext cx="782803" cy="440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9655" y="1754505"/>
            <a:ext cx="3575050" cy="4712970"/>
          </a:xfrm>
          <a:prstGeom prst="rect">
            <a:avLst/>
          </a:prstGeom>
        </p:spPr>
      </p:pic>
      <p:grpSp>
        <p:nvGrpSpPr>
          <p:cNvPr id="38" name="组合 37"/>
          <p:cNvGrpSpPr/>
          <p:nvPr>
            <p:custDataLst>
              <p:tags r:id="rId2"/>
            </p:custDataLst>
          </p:nvPr>
        </p:nvGrpSpPr>
        <p:grpSpPr>
          <a:xfrm>
            <a:off x="2185035" y="2113280"/>
            <a:ext cx="7526020" cy="3434080"/>
            <a:chOff x="2927" y="3327"/>
            <a:chExt cx="11852" cy="5408"/>
          </a:xfrm>
        </p:grpSpPr>
        <p:sp>
          <p:nvSpPr>
            <p:cNvPr id="31" name="椭圆 30"/>
            <p:cNvSpPr/>
            <p:nvPr>
              <p:custDataLst>
                <p:tags r:id="rId3"/>
              </p:custDataLst>
            </p:nvPr>
          </p:nvSpPr>
          <p:spPr>
            <a:xfrm>
              <a:off x="3074" y="3455"/>
              <a:ext cx="675" cy="675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>
              <p:custDataLst>
                <p:tags r:id="rId4"/>
              </p:custDataLst>
            </p:nvPr>
          </p:nvSpPr>
          <p:spPr>
            <a:xfrm>
              <a:off x="3822" y="4595"/>
              <a:ext cx="675" cy="675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>
              <p:custDataLst>
                <p:tags r:id="rId5"/>
              </p:custDataLst>
            </p:nvPr>
          </p:nvSpPr>
          <p:spPr>
            <a:xfrm>
              <a:off x="4364" y="5735"/>
              <a:ext cx="675" cy="675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>
              <p:custDataLst>
                <p:tags r:id="rId6"/>
              </p:custDataLst>
            </p:nvPr>
          </p:nvSpPr>
          <p:spPr>
            <a:xfrm>
              <a:off x="3822" y="6875"/>
              <a:ext cx="675" cy="675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>
              <p:custDataLst>
                <p:tags r:id="rId7"/>
              </p:custDataLst>
            </p:nvPr>
          </p:nvSpPr>
          <p:spPr>
            <a:xfrm>
              <a:off x="3000" y="8060"/>
              <a:ext cx="675" cy="675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4831" y="3327"/>
              <a:ext cx="8658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200" b="1">
                  <a:solidFill>
                    <a:schemeClr val="accent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教材与课标分析：守正创新</a:t>
              </a:r>
              <a:endParaRPr lang="zh-CN" altLang="en-US" sz="3200" b="1">
                <a:solidFill>
                  <a:schemeClr val="accent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9"/>
              </p:custDataLst>
            </p:nvPr>
          </p:nvSpPr>
          <p:spPr>
            <a:xfrm>
              <a:off x="3121" y="3327"/>
              <a:ext cx="1399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0"/>
              </p:custDataLst>
            </p:nvPr>
          </p:nvSpPr>
          <p:spPr>
            <a:xfrm>
              <a:off x="5579" y="4478"/>
              <a:ext cx="8658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200" b="1">
                  <a:solidFill>
                    <a:schemeClr val="accent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学情与目标定位：素养导向</a:t>
              </a:r>
              <a:endParaRPr lang="zh-CN" altLang="en-US" sz="3200" b="1">
                <a:solidFill>
                  <a:schemeClr val="accent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1"/>
              </p:custDataLst>
            </p:nvPr>
          </p:nvSpPr>
          <p:spPr>
            <a:xfrm>
              <a:off x="3749" y="4478"/>
              <a:ext cx="1399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6121" y="5629"/>
              <a:ext cx="8658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200" b="1">
                  <a:solidFill>
                    <a:schemeClr val="accent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理念与方法建构：知行合一</a:t>
              </a:r>
              <a:endParaRPr lang="zh-CN" altLang="en-US" sz="3200" b="1">
                <a:solidFill>
                  <a:schemeClr val="accent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13"/>
              </p:custDataLst>
            </p:nvPr>
          </p:nvSpPr>
          <p:spPr>
            <a:xfrm>
              <a:off x="4291" y="5629"/>
              <a:ext cx="1399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4"/>
              </p:custDataLst>
            </p:nvPr>
          </p:nvSpPr>
          <p:spPr>
            <a:xfrm>
              <a:off x="5579" y="6780"/>
              <a:ext cx="8658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200" b="1">
                  <a:solidFill>
                    <a:schemeClr val="accent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教学过程与亮点：重点呈现</a:t>
              </a:r>
              <a:endParaRPr lang="zh-CN" altLang="en-US" sz="3200" b="1">
                <a:solidFill>
                  <a:schemeClr val="accent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5"/>
              </p:custDataLst>
            </p:nvPr>
          </p:nvSpPr>
          <p:spPr>
            <a:xfrm>
              <a:off x="3749" y="6780"/>
              <a:ext cx="1399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6"/>
              </p:custDataLst>
            </p:nvPr>
          </p:nvSpPr>
          <p:spPr>
            <a:xfrm>
              <a:off x="4757" y="7931"/>
              <a:ext cx="8658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3200" b="1">
                  <a:solidFill>
                    <a:schemeClr val="accent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教学反思与升华：行稳致远</a:t>
              </a:r>
              <a:endParaRPr lang="zh-CN" altLang="en-US" sz="3200" b="1">
                <a:solidFill>
                  <a:schemeClr val="accent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7"/>
              </p:custDataLst>
            </p:nvPr>
          </p:nvSpPr>
          <p:spPr>
            <a:xfrm>
              <a:off x="2927" y="7931"/>
              <a:ext cx="1399" cy="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3200" b="1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en-US" altLang="zh-CN" sz="3200" b="1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 Box 58"/>
          <p:cNvSpPr txBox="1">
            <a:spLocks noChangeArrowheads="1"/>
          </p:cNvSpPr>
          <p:nvPr/>
        </p:nvSpPr>
        <p:spPr bwMode="auto">
          <a:xfrm>
            <a:off x="495300" y="343535"/>
            <a:ext cx="3769995" cy="74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rgbClr val="15638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6435" y="1343660"/>
            <a:ext cx="3885565" cy="54971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45" y="1343660"/>
            <a:ext cx="3859530" cy="5501005"/>
          </a:xfrm>
          <a:prstGeom prst="rect">
            <a:avLst/>
          </a:prstGeom>
        </p:spPr>
      </p:pic>
      <p:sp>
        <p:nvSpPr>
          <p:cNvPr id="80" name="矩形: 圆角 114"/>
          <p:cNvSpPr/>
          <p:nvPr/>
        </p:nvSpPr>
        <p:spPr>
          <a:xfrm>
            <a:off x="603885" y="1671955"/>
            <a:ext cx="2880000" cy="3600000"/>
          </a:xfrm>
          <a:prstGeom prst="roundRect">
            <a:avLst>
              <a:gd name="adj" fmla="val 3907"/>
            </a:avLst>
          </a:prstGeom>
          <a:solidFill>
            <a:schemeClr val="accent1">
              <a:lumMod val="20000"/>
              <a:lumOff val="80000"/>
              <a:alpha val="43000"/>
            </a:schemeClr>
          </a:solidFill>
          <a:ln w="6350">
            <a:solidFill>
              <a:schemeClr val="accent1">
                <a:lumMod val="10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endParaRPr lang="zh-CN" altLang="en-US" dirty="0">
              <a:solidFill>
                <a:schemeClr val="lt1"/>
              </a:solidFill>
              <a:latin typeface="+mn-ea"/>
              <a:cs typeface="阿里巴巴普惠体 2.0 45 Light" panose="00020600040101010101" pitchFamily="18" charset="-122"/>
              <a:sym typeface="阿里巴巴普惠体 2 45 Light" panose="00020600040101010101" pitchFamily="18" charset="-122"/>
            </a:endParaRPr>
          </a:p>
        </p:txBody>
      </p:sp>
      <p:sp>
        <p:nvSpPr>
          <p:cNvPr id="132" name="三角形 131"/>
          <p:cNvSpPr/>
          <p:nvPr/>
        </p:nvSpPr>
        <p:spPr>
          <a:xfrm rot="16200000">
            <a:off x="3696970" y="2822575"/>
            <a:ext cx="392430" cy="474980"/>
          </a:xfrm>
          <a:custGeom>
            <a:avLst/>
            <a:gdLst>
              <a:gd name="connsiteX0" fmla="*/ 0 w 395568"/>
              <a:gd name="connsiteY0" fmla="*/ 341006 h 341006"/>
              <a:gd name="connsiteX1" fmla="*/ 197784 w 395568"/>
              <a:gd name="connsiteY1" fmla="*/ 0 h 341006"/>
              <a:gd name="connsiteX2" fmla="*/ 395568 w 395568"/>
              <a:gd name="connsiteY2" fmla="*/ 341006 h 341006"/>
              <a:gd name="connsiteX3" fmla="*/ 0 w 395568"/>
              <a:gd name="connsiteY3" fmla="*/ 341006 h 341006"/>
              <a:gd name="connsiteX0-1" fmla="*/ 0 w 395568"/>
              <a:gd name="connsiteY0-2" fmla="*/ 341006 h 344149"/>
              <a:gd name="connsiteX1-3" fmla="*/ 197784 w 395568"/>
              <a:gd name="connsiteY1-4" fmla="*/ 0 h 344149"/>
              <a:gd name="connsiteX2-5" fmla="*/ 395568 w 395568"/>
              <a:gd name="connsiteY2-6" fmla="*/ 341006 h 344149"/>
              <a:gd name="connsiteX3-7" fmla="*/ 386302 w 395568"/>
              <a:gd name="connsiteY3-8" fmla="*/ 344149 h 344149"/>
              <a:gd name="connsiteX4" fmla="*/ 0 w 395568"/>
              <a:gd name="connsiteY4" fmla="*/ 341006 h 344149"/>
              <a:gd name="connsiteX0-9" fmla="*/ 0 w 395568"/>
              <a:gd name="connsiteY0-10" fmla="*/ 341006 h 341006"/>
              <a:gd name="connsiteX1-11" fmla="*/ 197784 w 395568"/>
              <a:gd name="connsiteY1-12" fmla="*/ 0 h 341006"/>
              <a:gd name="connsiteX2-13" fmla="*/ 395568 w 395568"/>
              <a:gd name="connsiteY2-14" fmla="*/ 341006 h 341006"/>
              <a:gd name="connsiteX3-15" fmla="*/ 203425 w 395568"/>
              <a:gd name="connsiteY3-16" fmla="*/ 235292 h 341006"/>
              <a:gd name="connsiteX4-17" fmla="*/ 0 w 395568"/>
              <a:gd name="connsiteY4-18" fmla="*/ 341006 h 341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95568" h="341006">
                <a:moveTo>
                  <a:pt x="0" y="341006"/>
                </a:moveTo>
                <a:lnTo>
                  <a:pt x="197784" y="0"/>
                </a:lnTo>
                <a:lnTo>
                  <a:pt x="395568" y="341006"/>
                </a:lnTo>
                <a:lnTo>
                  <a:pt x="203425" y="235292"/>
                </a:lnTo>
                <a:lnTo>
                  <a:pt x="0" y="34100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76000">
                <a:schemeClr val="accent1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dirty="0">
              <a:latin typeface="+mn-ea"/>
              <a:cs typeface="阿里巴巴普惠体 2.0 45 Light" panose="00020600040101010101" pitchFamily="18" charset="-122"/>
              <a:sym typeface="阿里巴巴普惠体 2 45 Light" panose="00020600040101010101" pitchFamily="18" charset="-122"/>
            </a:endParaRPr>
          </a:p>
        </p:txBody>
      </p:sp>
      <p:sp>
        <p:nvSpPr>
          <p:cNvPr id="85" name="矩形: 圆角 114"/>
          <p:cNvSpPr/>
          <p:nvPr/>
        </p:nvSpPr>
        <p:spPr>
          <a:xfrm>
            <a:off x="716280" y="2282190"/>
            <a:ext cx="2684780" cy="227901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84000">
                <a:schemeClr val="accent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65100" dist="38100" dir="2700000" algn="tl" rotWithShape="0">
              <a:schemeClr val="accent1">
                <a:lumMod val="100000"/>
                <a:alpha val="7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rPr>
              <a:t>第二章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阿里巴巴普惠体 2.0 45 Light" panose="00020600040101010101" pitchFamily="18" charset="-122"/>
              <a:sym typeface="阿里巴巴普惠体 2 45 Light" panose="00020600040101010101" pitchFamily="18" charset="-122"/>
            </a:endParaRPr>
          </a:p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rPr>
              <a:t>第一节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阿里巴巴普惠体 2.0 45 Light" panose="00020600040101010101" pitchFamily="18" charset="-122"/>
              <a:sym typeface="阿里巴巴普惠体 2 45 Light" panose="00020600040101010101" pitchFamily="18" charset="-122"/>
            </a:endParaRPr>
          </a:p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rPr>
              <a:t>地表形态变化的内外力作用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阿里巴巴普惠体 2.0 45 Light" panose="00020600040101010101" pitchFamily="18" charset="-122"/>
              <a:sym typeface="阿里巴巴普惠体 2 45 Light" panose="00020600040101010101" pitchFamily="18" charset="-122"/>
            </a:endParaRPr>
          </a:p>
        </p:txBody>
      </p:sp>
      <p:sp>
        <p:nvSpPr>
          <p:cNvPr id="133" name="Object29"/>
          <p:cNvSpPr/>
          <p:nvPr/>
        </p:nvSpPr>
        <p:spPr>
          <a:xfrm>
            <a:off x="982980" y="1731645"/>
            <a:ext cx="2151380" cy="350520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noAutofit/>
          </a:bodyPr>
          <a:p>
            <a:pPr algn="ctr" defTabSz="1219200" hangingPunct="0"/>
            <a:r>
              <a:rPr lang="zh-CN" sz="2400" b="1" kern="0" dirty="0">
                <a:solidFill>
                  <a:schemeClr val="dk1"/>
                </a:solidFill>
                <a:latin typeface="宋体" panose="02010600030101010101" pitchFamily="2" charset="-122"/>
                <a:ea typeface="宋体" panose="02010600030101010101" pitchFamily="2" charset="-122"/>
                <a:cs typeface="阿里巴巴普惠体" panose="00020600040101010101" pitchFamily="18" charset="-122"/>
                <a:sym typeface="阿里巴巴普惠体 2 45 Light" panose="00020600040101010101" pitchFamily="18" charset="-122"/>
              </a:rPr>
              <a:t>原教材内容</a:t>
            </a:r>
            <a:endParaRPr lang="zh-CN" sz="2400" b="1" kern="0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cs typeface="阿里巴巴普惠体" panose="00020600040101010101" pitchFamily="18" charset="-122"/>
              <a:sym typeface="阿里巴巴普惠体 2 45 Light" panose="00020600040101010101" pitchFamily="18" charset="-122"/>
            </a:endParaRPr>
          </a:p>
        </p:txBody>
      </p:sp>
      <p:cxnSp>
        <p:nvCxnSpPr>
          <p:cNvPr id="134" name="直线连接符 133"/>
          <p:cNvCxnSpPr/>
          <p:nvPr/>
        </p:nvCxnSpPr>
        <p:spPr>
          <a:xfrm>
            <a:off x="716338" y="2100880"/>
            <a:ext cx="2684145" cy="22225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alpha val="0"/>
                  </a:schemeClr>
                </a:gs>
                <a:gs pos="5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0" scaled="0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9690" y="777875"/>
            <a:ext cx="4820920" cy="539750"/>
            <a:chOff x="724" y="1225"/>
            <a:chExt cx="7592" cy="850"/>
          </a:xfrm>
        </p:grpSpPr>
        <p:sp>
          <p:nvSpPr>
            <p:cNvPr id="3" name="文本框 2"/>
            <p:cNvSpPr txBox="1"/>
            <p:nvPr/>
          </p:nvSpPr>
          <p:spPr>
            <a:xfrm>
              <a:off x="724" y="1225"/>
              <a:ext cx="759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在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守正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和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创新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间寻根固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本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899" y="2052"/>
              <a:ext cx="7350" cy="23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29690"/>
            <a:ext cx="3834130" cy="4969510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3" name="文本框 2"/>
          <p:cNvSpPr txBox="1"/>
          <p:nvPr/>
        </p:nvSpPr>
        <p:spPr>
          <a:xfrm>
            <a:off x="3895090" y="3553460"/>
            <a:ext cx="819340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800" b="1" spc="3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结合实例，解释内力和外力作用对地表形态变化的影响，并说明人类活动与地表形态的关系。</a:t>
            </a:r>
            <a:endParaRPr lang="zh-CN" altLang="en-US" sz="2800" b="1" spc="30">
              <a:solidFill>
                <a:schemeClr val="tx1"/>
              </a:solidFill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16905" y="3693160"/>
            <a:ext cx="806450" cy="4724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710940" y="5089525"/>
            <a:ext cx="8377555" cy="90297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indent="0" fontAlgn="auto">
              <a:lnSpc>
                <a:spcPct val="110000"/>
              </a:lnSpc>
            </a:pP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✮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说明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要求学生从人地关系的角度，分析地表形态对人类活动的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影响和作用。不仅要理解知识，还要有条理地表达出来。</a:t>
            </a:r>
            <a:endParaRPr lang="zh-CN" altLang="en-US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70525" y="4290060"/>
            <a:ext cx="673735" cy="4000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上箭头 6"/>
          <p:cNvSpPr/>
          <p:nvPr/>
        </p:nvSpPr>
        <p:spPr>
          <a:xfrm rot="10800000">
            <a:off x="5605780" y="4690110"/>
            <a:ext cx="378460" cy="399415"/>
          </a:xfrm>
          <a:prstGeom prst="up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956685" y="3693160"/>
            <a:ext cx="788670" cy="4724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上箭头 15"/>
          <p:cNvSpPr/>
          <p:nvPr/>
        </p:nvSpPr>
        <p:spPr>
          <a:xfrm>
            <a:off x="4131310" y="3083560"/>
            <a:ext cx="438785" cy="608965"/>
          </a:xfrm>
          <a:prstGeom prst="up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710940" y="1485265"/>
            <a:ext cx="8377555" cy="15024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noAutofit/>
          </a:bodyPr>
          <a:p>
            <a:pPr indent="0" fontAlgn="auto">
              <a:lnSpc>
                <a:spcPct val="110000"/>
              </a:lnSpc>
            </a:pP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✮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结合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要求学生通过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实际案例或者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具体的情境进行分析。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✮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解释</a:t>
            </a:r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则需要学生运用所学原理，说明塑造地表形态的地质作用、形成过程</a:t>
            </a:r>
            <a:r>
              <a:rPr lang="zh-CN" altLang="en-US" sz="2400">
                <a:solidFill>
                  <a:schemeClr val="accent1">
                    <a:lumMod val="50000"/>
                  </a:schemeClr>
                </a:solidFill>
                <a:sym typeface="+mn-ea"/>
              </a:rPr>
              <a:t>和变化规律，考查知识运用和逻辑思维能力。</a:t>
            </a:r>
            <a:endParaRPr lang="zh-CN" altLang="en-US" sz="240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 rot="0">
            <a:off x="1284763" y="0"/>
            <a:ext cx="10907100" cy="629920"/>
            <a:chOff x="2343" y="-852"/>
            <a:chExt cx="19488" cy="837"/>
          </a:xfrm>
          <a:solidFill>
            <a:schemeClr val="bg1">
              <a:lumMod val="50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7972" y="-852"/>
              <a:ext cx="3859" cy="83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教学反思与</a:t>
              </a:r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升华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157" y="-852"/>
              <a:ext cx="3859" cy="83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理念与方法建构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4059" y="-852"/>
              <a:ext cx="3859" cy="83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教学过程与</a:t>
              </a:r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亮点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255" y="-852"/>
              <a:ext cx="3859" cy="83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学情与目标定位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43" y="-852"/>
              <a:ext cx="3859" cy="837"/>
            </a:xfrm>
            <a:prstGeom prst="rect">
              <a:avLst/>
            </a:prstGeom>
            <a:solidFill>
              <a:srgbClr val="15638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教材与课标分析</a:t>
              </a: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9F9F9">
                  <a:alpha val="100000"/>
                </a:srgbClr>
              </a:clrFrom>
              <a:clrTo>
                <a:srgbClr val="F9F9F9">
                  <a:alpha val="100000"/>
                  <a:alpha val="0"/>
                </a:srgbClr>
              </a:clrTo>
            </a:clrChange>
          </a:blip>
          <a:srcRect l="12778" t="14521" r="5247" b="9406"/>
          <a:stretch>
            <a:fillRect/>
          </a:stretch>
        </p:blipFill>
        <p:spPr>
          <a:xfrm>
            <a:off x="144780" y="0"/>
            <a:ext cx="1003935" cy="629920"/>
          </a:xfrm>
          <a:prstGeom prst="rect">
            <a:avLst/>
          </a:prstGeom>
        </p:spPr>
      </p:pic>
      <p:sp>
        <p:nvSpPr>
          <p:cNvPr id="11" name="上箭头 10"/>
          <p:cNvSpPr/>
          <p:nvPr/>
        </p:nvSpPr>
        <p:spPr>
          <a:xfrm>
            <a:off x="5900420" y="3084195"/>
            <a:ext cx="438785" cy="608965"/>
          </a:xfrm>
          <a:prstGeom prst="up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690" y="777875"/>
            <a:ext cx="4820920" cy="539750"/>
            <a:chOff x="724" y="1225"/>
            <a:chExt cx="7592" cy="850"/>
          </a:xfrm>
        </p:grpSpPr>
        <p:sp>
          <p:nvSpPr>
            <p:cNvPr id="13" name="文本框 12"/>
            <p:cNvSpPr txBox="1"/>
            <p:nvPr/>
          </p:nvSpPr>
          <p:spPr>
            <a:xfrm>
              <a:off x="724" y="1225"/>
              <a:ext cx="759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在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守正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和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创新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间寻根固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本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899" y="2052"/>
              <a:ext cx="7350" cy="23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rgbClr val="15638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871220"/>
            <a:ext cx="3978275" cy="56248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975" y="871855"/>
            <a:ext cx="3970020" cy="56438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rot="0">
            <a:off x="6191885" y="5476240"/>
            <a:ext cx="3208020" cy="833755"/>
            <a:chOff x="9751" y="8624"/>
            <a:chExt cx="5052" cy="1313"/>
          </a:xfrm>
        </p:grpSpPr>
        <p:sp>
          <p:nvSpPr>
            <p:cNvPr id="4" name="矩形 3"/>
            <p:cNvSpPr/>
            <p:nvPr/>
          </p:nvSpPr>
          <p:spPr>
            <a:xfrm>
              <a:off x="9751" y="8624"/>
              <a:ext cx="2854" cy="1175"/>
            </a:xfrm>
            <a:prstGeom prst="rect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5" name="肘形连接符 4"/>
            <p:cNvCxnSpPr/>
            <p:nvPr/>
          </p:nvCxnSpPr>
          <p:spPr>
            <a:xfrm>
              <a:off x="12605" y="9220"/>
              <a:ext cx="2198" cy="717"/>
            </a:xfrm>
            <a:prstGeom prst="bentConnector3">
              <a:avLst>
                <a:gd name="adj1" fmla="val 50045"/>
              </a:avLst>
            </a:prstGeom>
            <a:ln w="28575">
              <a:solidFill>
                <a:schemeClr val="accent2">
                  <a:lumMod val="50000"/>
                </a:schemeClr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73" name="文本框 72"/>
          <p:cNvSpPr txBox="1"/>
          <p:nvPr/>
        </p:nvSpPr>
        <p:spPr>
          <a:xfrm>
            <a:off x="9556750" y="5556250"/>
            <a:ext cx="1892935" cy="82994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l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灵感来源：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从教材出发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556750" y="4170045"/>
            <a:ext cx="1892935" cy="82994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l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问题联想：</a:t>
            </a:r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与生活相接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556750" y="2783840"/>
            <a:ext cx="1892935" cy="82994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l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主题确立：</a:t>
            </a:r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提炼核心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556750" y="1397635"/>
            <a:ext cx="1892935" cy="82994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l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内容设计：</a:t>
            </a:r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层层深入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10503535" y="4999990"/>
            <a:ext cx="0" cy="55626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10503535" y="3613785"/>
            <a:ext cx="0" cy="55626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V="1">
            <a:off x="10503535" y="2227580"/>
            <a:ext cx="0" cy="55626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23" grpId="0" animBg="1"/>
      <p:bldP spid="24" grpId="0" animBg="1"/>
      <p:bldP spid="25" grpId="0" animBg="1"/>
      <p:bldP spid="73" grpId="1" animBg="1"/>
      <p:bldP spid="23" grpId="1" animBg="1"/>
      <p:bldP spid="24" grpId="1" animBg="1"/>
      <p:bldP spid="2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rgbClr val="15638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" y="721360"/>
            <a:ext cx="4009390" cy="57143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280400" y="1671955"/>
            <a:ext cx="3524525" cy="3600000"/>
            <a:chOff x="12440" y="2633"/>
            <a:chExt cx="5550" cy="5669"/>
          </a:xfrm>
        </p:grpSpPr>
        <p:sp>
          <p:nvSpPr>
            <p:cNvPr id="140" name="矩形: 圆角 114"/>
            <p:cNvSpPr/>
            <p:nvPr/>
          </p:nvSpPr>
          <p:spPr>
            <a:xfrm>
              <a:off x="13455" y="2633"/>
              <a:ext cx="4535" cy="5669"/>
            </a:xfrm>
            <a:prstGeom prst="roundRect">
              <a:avLst>
                <a:gd name="adj" fmla="val 2228"/>
              </a:avLst>
            </a:prstGeom>
            <a:solidFill>
              <a:schemeClr val="accent1">
                <a:lumMod val="20000"/>
                <a:lumOff val="80000"/>
                <a:alpha val="43000"/>
              </a:schemeClr>
            </a:solidFill>
            <a:ln w="6350">
              <a:solidFill>
                <a:schemeClr val="accent1">
                  <a:lumMod val="10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+mn-ea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endParaRPr>
            </a:p>
          </p:txBody>
        </p:sp>
        <p:sp>
          <p:nvSpPr>
            <p:cNvPr id="161" name="矩形: 圆角 114"/>
            <p:cNvSpPr/>
            <p:nvPr>
              <p:custDataLst>
                <p:tags r:id="rId3"/>
              </p:custDataLst>
            </p:nvPr>
          </p:nvSpPr>
          <p:spPr>
            <a:xfrm>
              <a:off x="13641" y="3594"/>
              <a:ext cx="4228" cy="3589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accent1">
                  <a:lumMod val="10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阿里巴巴普惠体 2.0 45 Light" panose="00020600040101010101" pitchFamily="18" charset="-122"/>
                  <a:sym typeface="阿里巴巴普惠体 2 45 Light" panose="00020600040101010101" pitchFamily="18" charset="-122"/>
                </a:rPr>
                <a:t>以长江荆江河段为例，探究外力作用及其对地表形态的影响。</a:t>
              </a:r>
              <a:endPara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endParaRPr>
            </a:p>
          </p:txBody>
        </p:sp>
        <p:sp>
          <p:nvSpPr>
            <p:cNvPr id="143" name="Object29"/>
            <p:cNvSpPr/>
            <p:nvPr/>
          </p:nvSpPr>
          <p:spPr>
            <a:xfrm>
              <a:off x="14183" y="2727"/>
              <a:ext cx="3388" cy="55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Autofit/>
            </a:bodyPr>
            <a:p>
              <a:pPr algn="ctr" defTabSz="1219200" hangingPunct="0"/>
              <a:r>
                <a:rPr lang="zh-CN" sz="2400" b="1" kern="0" dirty="0">
                  <a:solidFill>
                    <a:schemeClr val="dk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阿里巴巴普惠体" panose="00020600040101010101" pitchFamily="18" charset="-122"/>
                  <a:sym typeface="阿里巴巴普惠体 2 45 Light" panose="00020600040101010101" pitchFamily="18" charset="-122"/>
                </a:rPr>
                <a:t>重构后内容</a:t>
              </a:r>
              <a:endParaRPr lang="zh-CN" sz="2400" b="1" kern="0" dirty="0">
                <a:solidFill>
                  <a:schemeClr val="dk1"/>
                </a:solidFill>
                <a:latin typeface="宋体" panose="02010600030101010101" pitchFamily="2" charset="-122"/>
                <a:ea typeface="宋体" panose="02010600030101010101" pitchFamily="2" charset="-122"/>
                <a:cs typeface="阿里巴巴普惠体" panose="00020600040101010101" pitchFamily="18" charset="-122"/>
                <a:sym typeface="阿里巴巴普惠体 2 45 Light" panose="00020600040101010101" pitchFamily="18" charset="-122"/>
              </a:endParaRPr>
            </a:p>
          </p:txBody>
        </p:sp>
        <p:cxnSp>
          <p:nvCxnSpPr>
            <p:cNvPr id="144" name="直线连接符 143"/>
            <p:cNvCxnSpPr/>
            <p:nvPr/>
          </p:nvCxnSpPr>
          <p:spPr>
            <a:xfrm>
              <a:off x="13763" y="3308"/>
              <a:ext cx="4227" cy="35"/>
            </a:xfrm>
            <a:prstGeom prst="line">
              <a:avLst/>
            </a:prstGeom>
            <a:ln w="12700"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0" scaled="0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三角形 131"/>
            <p:cNvSpPr/>
            <p:nvPr>
              <p:custDataLst>
                <p:tags r:id="rId4"/>
              </p:custDataLst>
            </p:nvPr>
          </p:nvSpPr>
          <p:spPr>
            <a:xfrm rot="5400000">
              <a:off x="12505" y="4781"/>
              <a:ext cx="618" cy="748"/>
            </a:xfrm>
            <a:custGeom>
              <a:avLst/>
              <a:gdLst>
                <a:gd name="connsiteX0" fmla="*/ 0 w 395568"/>
                <a:gd name="connsiteY0" fmla="*/ 341006 h 341006"/>
                <a:gd name="connsiteX1" fmla="*/ 197784 w 395568"/>
                <a:gd name="connsiteY1" fmla="*/ 0 h 341006"/>
                <a:gd name="connsiteX2" fmla="*/ 395568 w 395568"/>
                <a:gd name="connsiteY2" fmla="*/ 341006 h 341006"/>
                <a:gd name="connsiteX3" fmla="*/ 0 w 395568"/>
                <a:gd name="connsiteY3" fmla="*/ 341006 h 341006"/>
                <a:gd name="connsiteX0-1" fmla="*/ 0 w 395568"/>
                <a:gd name="connsiteY0-2" fmla="*/ 341006 h 344149"/>
                <a:gd name="connsiteX1-3" fmla="*/ 197784 w 395568"/>
                <a:gd name="connsiteY1-4" fmla="*/ 0 h 344149"/>
                <a:gd name="connsiteX2-5" fmla="*/ 395568 w 395568"/>
                <a:gd name="connsiteY2-6" fmla="*/ 341006 h 344149"/>
                <a:gd name="connsiteX3-7" fmla="*/ 386302 w 395568"/>
                <a:gd name="connsiteY3-8" fmla="*/ 344149 h 344149"/>
                <a:gd name="connsiteX4" fmla="*/ 0 w 395568"/>
                <a:gd name="connsiteY4" fmla="*/ 341006 h 344149"/>
                <a:gd name="connsiteX0-9" fmla="*/ 0 w 395568"/>
                <a:gd name="connsiteY0-10" fmla="*/ 341006 h 341006"/>
                <a:gd name="connsiteX1-11" fmla="*/ 197784 w 395568"/>
                <a:gd name="connsiteY1-12" fmla="*/ 0 h 341006"/>
                <a:gd name="connsiteX2-13" fmla="*/ 395568 w 395568"/>
                <a:gd name="connsiteY2-14" fmla="*/ 341006 h 341006"/>
                <a:gd name="connsiteX3-15" fmla="*/ 203425 w 395568"/>
                <a:gd name="connsiteY3-16" fmla="*/ 235292 h 341006"/>
                <a:gd name="connsiteX4-17" fmla="*/ 0 w 395568"/>
                <a:gd name="connsiteY4-18" fmla="*/ 341006 h 341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</a:cxnLst>
              <a:rect l="l" t="t" r="r" b="b"/>
              <a:pathLst>
                <a:path w="395568" h="341006">
                  <a:moveTo>
                    <a:pt x="0" y="341006"/>
                  </a:moveTo>
                  <a:lnTo>
                    <a:pt x="197784" y="0"/>
                  </a:lnTo>
                  <a:lnTo>
                    <a:pt x="395568" y="341006"/>
                  </a:lnTo>
                  <a:lnTo>
                    <a:pt x="203425" y="235292"/>
                  </a:lnTo>
                  <a:lnTo>
                    <a:pt x="0" y="3410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76000">
                  <a:schemeClr val="accent1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kumimoji="1" lang="zh-CN" altLang="en-US" dirty="0">
                <a:latin typeface="+mn-ea"/>
                <a:cs typeface="阿里巴巴普惠体 2.0 45 Light" panose="00020600040101010101" pitchFamily="18" charset="-122"/>
                <a:sym typeface="阿里巴巴普惠体 2 45 Light" panose="00020600040101010101" pitchFamily="18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91635" y="722630"/>
            <a:ext cx="3919220" cy="5712460"/>
            <a:chOff x="6048" y="1136"/>
            <a:chExt cx="6350" cy="9014"/>
          </a:xfrm>
          <a:effectLst/>
        </p:grpSpPr>
        <p:pic>
          <p:nvPicPr>
            <p:cNvPr id="15" name="图片 14" descr="荆江卫星图"/>
            <p:cNvPicPr/>
            <p:nvPr/>
          </p:nvPicPr>
          <p:blipFill>
            <a:blip r:embed="rId5"/>
            <a:srcRect l="3388" t="4593" r="3180" b="27501"/>
            <a:stretch>
              <a:fillRect/>
            </a:stretch>
          </p:blipFill>
          <p:spPr>
            <a:xfrm>
              <a:off x="6048" y="1136"/>
              <a:ext cx="6350" cy="901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048" y="1446"/>
              <a:ext cx="1385" cy="48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4400">
                  <a:ln w="1016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华文隶书" panose="02010800040101010101" charset="-122"/>
                  <a:ea typeface="华文隶书" panose="02010800040101010101" charset="-122"/>
                </a:rPr>
                <a:t>荆江河段</a:t>
              </a:r>
              <a:endParaRPr lang="zh-CN" altLang="en-US" sz="44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9895" y="2656205"/>
            <a:ext cx="1706880" cy="492760"/>
          </a:xfrm>
          <a:prstGeom prst="rect">
            <a:avLst/>
          </a:prstGeom>
          <a:solidFill>
            <a:schemeClr val="accent2">
              <a:lumMod val="50000"/>
              <a:alpha val="50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rgbClr val="15638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sp>
        <p:nvSpPr>
          <p:cNvPr id="126" name="任意多边形: 形状 34"/>
          <p:cNvSpPr/>
          <p:nvPr/>
        </p:nvSpPr>
        <p:spPr>
          <a:xfrm rot="5400000" flipH="1">
            <a:off x="3329305" y="3820160"/>
            <a:ext cx="2377440" cy="924560"/>
          </a:xfrm>
          <a:custGeom>
            <a:avLst/>
            <a:gdLst>
              <a:gd name="connsiteX0" fmla="*/ 661459 w 1322916"/>
              <a:gd name="connsiteY0" fmla="*/ 0 h 1713357"/>
              <a:gd name="connsiteX1" fmla="*/ 865259 w 1322916"/>
              <a:gd name="connsiteY1" fmla="*/ 351380 h 1713357"/>
              <a:gd name="connsiteX2" fmla="*/ 786785 w 1322916"/>
              <a:gd name="connsiteY2" fmla="*/ 351380 h 1713357"/>
              <a:gd name="connsiteX3" fmla="*/ 1322916 w 1322916"/>
              <a:gd name="connsiteY3" fmla="*/ 1713357 h 1713357"/>
              <a:gd name="connsiteX4" fmla="*/ 0 w 1322916"/>
              <a:gd name="connsiteY4" fmla="*/ 1713357 h 1713357"/>
              <a:gd name="connsiteX5" fmla="*/ 536131 w 1322916"/>
              <a:gd name="connsiteY5" fmla="*/ 351380 h 1713357"/>
              <a:gd name="connsiteX6" fmla="*/ 457658 w 1322916"/>
              <a:gd name="connsiteY6" fmla="*/ 351380 h 1713357"/>
              <a:gd name="connsiteX0-1" fmla="*/ 661459 w 1322916"/>
              <a:gd name="connsiteY0-2" fmla="*/ 0 h 1713357"/>
              <a:gd name="connsiteX1-3" fmla="*/ 865259 w 1322916"/>
              <a:gd name="connsiteY1-4" fmla="*/ 351380 h 1713357"/>
              <a:gd name="connsiteX2-5" fmla="*/ 786785 w 1322916"/>
              <a:gd name="connsiteY2-6" fmla="*/ 351380 h 1713357"/>
              <a:gd name="connsiteX3-7" fmla="*/ 1322916 w 1322916"/>
              <a:gd name="connsiteY3-8" fmla="*/ 1713357 h 1713357"/>
              <a:gd name="connsiteX4-9" fmla="*/ 0 w 1322916"/>
              <a:gd name="connsiteY4-10" fmla="*/ 1713357 h 1713357"/>
              <a:gd name="connsiteX5-11" fmla="*/ 536131 w 1322916"/>
              <a:gd name="connsiteY5-12" fmla="*/ 351380 h 1713357"/>
              <a:gd name="connsiteX6-13" fmla="*/ 457658 w 1322916"/>
              <a:gd name="connsiteY6-14" fmla="*/ 351380 h 1713357"/>
              <a:gd name="connsiteX7" fmla="*/ 661459 w 1322916"/>
              <a:gd name="connsiteY7" fmla="*/ 0 h 1713357"/>
              <a:gd name="connsiteX0-15" fmla="*/ 661459 w 1322916"/>
              <a:gd name="connsiteY0-16" fmla="*/ 0 h 1713357"/>
              <a:gd name="connsiteX1-17" fmla="*/ 865259 w 1322916"/>
              <a:gd name="connsiteY1-18" fmla="*/ 351380 h 1713357"/>
              <a:gd name="connsiteX2-19" fmla="*/ 786785 w 1322916"/>
              <a:gd name="connsiteY2-20" fmla="*/ 351380 h 1713357"/>
              <a:gd name="connsiteX3-21" fmla="*/ 1322916 w 1322916"/>
              <a:gd name="connsiteY3-22" fmla="*/ 1713357 h 1713357"/>
              <a:gd name="connsiteX4-23" fmla="*/ 0 w 1322916"/>
              <a:gd name="connsiteY4-24" fmla="*/ 1713357 h 1713357"/>
              <a:gd name="connsiteX5-25" fmla="*/ 536131 w 1322916"/>
              <a:gd name="connsiteY5-26" fmla="*/ 351380 h 1713357"/>
              <a:gd name="connsiteX6-27" fmla="*/ 457658 w 1322916"/>
              <a:gd name="connsiteY6-28" fmla="*/ 351380 h 1713357"/>
              <a:gd name="connsiteX7-29" fmla="*/ 661459 w 1322916"/>
              <a:gd name="connsiteY7-30" fmla="*/ 0 h 1713357"/>
              <a:gd name="connsiteX0-31" fmla="*/ 661459 w 1322916"/>
              <a:gd name="connsiteY0-32" fmla="*/ 0 h 1713357"/>
              <a:gd name="connsiteX1-33" fmla="*/ 865259 w 1322916"/>
              <a:gd name="connsiteY1-34" fmla="*/ 351380 h 1713357"/>
              <a:gd name="connsiteX2-35" fmla="*/ 786785 w 1322916"/>
              <a:gd name="connsiteY2-36" fmla="*/ 351380 h 1713357"/>
              <a:gd name="connsiteX3-37" fmla="*/ 1322916 w 1322916"/>
              <a:gd name="connsiteY3-38" fmla="*/ 1713357 h 1713357"/>
              <a:gd name="connsiteX4-39" fmla="*/ 0 w 1322916"/>
              <a:gd name="connsiteY4-40" fmla="*/ 1713357 h 1713357"/>
              <a:gd name="connsiteX5-41" fmla="*/ 536131 w 1322916"/>
              <a:gd name="connsiteY5-42" fmla="*/ 351380 h 1713357"/>
              <a:gd name="connsiteX6-43" fmla="*/ 457658 w 1322916"/>
              <a:gd name="connsiteY6-44" fmla="*/ 351380 h 1713357"/>
              <a:gd name="connsiteX7-45" fmla="*/ 661459 w 1322916"/>
              <a:gd name="connsiteY7-46" fmla="*/ 0 h 1713357"/>
              <a:gd name="connsiteX0-47" fmla="*/ 661459 w 1322916"/>
              <a:gd name="connsiteY0-48" fmla="*/ 0 h 1713357"/>
              <a:gd name="connsiteX1-49" fmla="*/ 865259 w 1322916"/>
              <a:gd name="connsiteY1-50" fmla="*/ 351380 h 1713357"/>
              <a:gd name="connsiteX2-51" fmla="*/ 786785 w 1322916"/>
              <a:gd name="connsiteY2-52" fmla="*/ 351380 h 1713357"/>
              <a:gd name="connsiteX3-53" fmla="*/ 1322916 w 1322916"/>
              <a:gd name="connsiteY3-54" fmla="*/ 1713357 h 1713357"/>
              <a:gd name="connsiteX4-55" fmla="*/ 0 w 1322916"/>
              <a:gd name="connsiteY4-56" fmla="*/ 1713357 h 1713357"/>
              <a:gd name="connsiteX5-57" fmla="*/ 536131 w 1322916"/>
              <a:gd name="connsiteY5-58" fmla="*/ 351380 h 1713357"/>
              <a:gd name="connsiteX6-59" fmla="*/ 457658 w 1322916"/>
              <a:gd name="connsiteY6-60" fmla="*/ 351380 h 1713357"/>
              <a:gd name="connsiteX7-61" fmla="*/ 661459 w 1322916"/>
              <a:gd name="connsiteY7-62" fmla="*/ 0 h 1713357"/>
              <a:gd name="connsiteX0-63" fmla="*/ 661459 w 1322916"/>
              <a:gd name="connsiteY0-64" fmla="*/ 0 h 1713357"/>
              <a:gd name="connsiteX1-65" fmla="*/ 865259 w 1322916"/>
              <a:gd name="connsiteY1-66" fmla="*/ 351380 h 1713357"/>
              <a:gd name="connsiteX2-67" fmla="*/ 786785 w 1322916"/>
              <a:gd name="connsiteY2-68" fmla="*/ 351380 h 1713357"/>
              <a:gd name="connsiteX3-69" fmla="*/ 1322916 w 1322916"/>
              <a:gd name="connsiteY3-70" fmla="*/ 1713357 h 1713357"/>
              <a:gd name="connsiteX4-71" fmla="*/ 0 w 1322916"/>
              <a:gd name="connsiteY4-72" fmla="*/ 1713357 h 1713357"/>
              <a:gd name="connsiteX5-73" fmla="*/ 536131 w 1322916"/>
              <a:gd name="connsiteY5-74" fmla="*/ 351380 h 1713357"/>
              <a:gd name="connsiteX6-75" fmla="*/ 457658 w 1322916"/>
              <a:gd name="connsiteY6-76" fmla="*/ 351380 h 1713357"/>
              <a:gd name="connsiteX7-77" fmla="*/ 661459 w 1322916"/>
              <a:gd name="connsiteY7-78" fmla="*/ 0 h 1713357"/>
              <a:gd name="connsiteX0-79" fmla="*/ 661459 w 1322916"/>
              <a:gd name="connsiteY0-80" fmla="*/ 0 h 1713357"/>
              <a:gd name="connsiteX1-81" fmla="*/ 865259 w 1322916"/>
              <a:gd name="connsiteY1-82" fmla="*/ 351380 h 1713357"/>
              <a:gd name="connsiteX2-83" fmla="*/ 786785 w 1322916"/>
              <a:gd name="connsiteY2-84" fmla="*/ 351380 h 1713357"/>
              <a:gd name="connsiteX3-85" fmla="*/ 1322916 w 1322916"/>
              <a:gd name="connsiteY3-86" fmla="*/ 1713357 h 1713357"/>
              <a:gd name="connsiteX4-87" fmla="*/ 0 w 1322916"/>
              <a:gd name="connsiteY4-88" fmla="*/ 1713357 h 1713357"/>
              <a:gd name="connsiteX5-89" fmla="*/ 536131 w 1322916"/>
              <a:gd name="connsiteY5-90" fmla="*/ 351380 h 1713357"/>
              <a:gd name="connsiteX6-91" fmla="*/ 457658 w 1322916"/>
              <a:gd name="connsiteY6-92" fmla="*/ 351380 h 1713357"/>
              <a:gd name="connsiteX7-93" fmla="*/ 661459 w 1322916"/>
              <a:gd name="connsiteY7-94" fmla="*/ 0 h 1713357"/>
              <a:gd name="connsiteX0-95" fmla="*/ 661459 w 1322916"/>
              <a:gd name="connsiteY0-96" fmla="*/ 0 h 1713357"/>
              <a:gd name="connsiteX1-97" fmla="*/ 865259 w 1322916"/>
              <a:gd name="connsiteY1-98" fmla="*/ 351380 h 1713357"/>
              <a:gd name="connsiteX2-99" fmla="*/ 786785 w 1322916"/>
              <a:gd name="connsiteY2-100" fmla="*/ 351380 h 1713357"/>
              <a:gd name="connsiteX3-101" fmla="*/ 1322916 w 1322916"/>
              <a:gd name="connsiteY3-102" fmla="*/ 1713357 h 1713357"/>
              <a:gd name="connsiteX4-103" fmla="*/ 0 w 1322916"/>
              <a:gd name="connsiteY4-104" fmla="*/ 1713357 h 1713357"/>
              <a:gd name="connsiteX5-105" fmla="*/ 536131 w 1322916"/>
              <a:gd name="connsiteY5-106" fmla="*/ 351380 h 1713357"/>
              <a:gd name="connsiteX6-107" fmla="*/ 457658 w 1322916"/>
              <a:gd name="connsiteY6-108" fmla="*/ 351380 h 1713357"/>
              <a:gd name="connsiteX7-109" fmla="*/ 661459 w 1322916"/>
              <a:gd name="connsiteY7-110" fmla="*/ 0 h 1713357"/>
              <a:gd name="connsiteX0-111" fmla="*/ 661459 w 1322916"/>
              <a:gd name="connsiteY0-112" fmla="*/ 0 h 1713357"/>
              <a:gd name="connsiteX1-113" fmla="*/ 865259 w 1322916"/>
              <a:gd name="connsiteY1-114" fmla="*/ 351380 h 1713357"/>
              <a:gd name="connsiteX2-115" fmla="*/ 786785 w 1322916"/>
              <a:gd name="connsiteY2-116" fmla="*/ 351380 h 1713357"/>
              <a:gd name="connsiteX3-117" fmla="*/ 1322916 w 1322916"/>
              <a:gd name="connsiteY3-118" fmla="*/ 1713357 h 1713357"/>
              <a:gd name="connsiteX4-119" fmla="*/ 0 w 1322916"/>
              <a:gd name="connsiteY4-120" fmla="*/ 1713357 h 1713357"/>
              <a:gd name="connsiteX5-121" fmla="*/ 536131 w 1322916"/>
              <a:gd name="connsiteY5-122" fmla="*/ 351380 h 1713357"/>
              <a:gd name="connsiteX6-123" fmla="*/ 457658 w 1322916"/>
              <a:gd name="connsiteY6-124" fmla="*/ 351380 h 1713357"/>
              <a:gd name="connsiteX7-125" fmla="*/ 661459 w 1322916"/>
              <a:gd name="connsiteY7-126" fmla="*/ 0 h 1713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1322916" h="1713357">
                <a:moveTo>
                  <a:pt x="661459" y="0"/>
                </a:moveTo>
                <a:lnTo>
                  <a:pt x="865259" y="351380"/>
                </a:lnTo>
                <a:lnTo>
                  <a:pt x="786785" y="351380"/>
                </a:lnTo>
                <a:cubicBezTo>
                  <a:pt x="798939" y="855339"/>
                  <a:pt x="923518" y="1375955"/>
                  <a:pt x="1322916" y="1713357"/>
                </a:cubicBezTo>
                <a:lnTo>
                  <a:pt x="0" y="1713357"/>
                </a:lnTo>
                <a:cubicBezTo>
                  <a:pt x="386906" y="1296840"/>
                  <a:pt x="507322" y="801208"/>
                  <a:pt x="536131" y="351380"/>
                </a:cubicBezTo>
                <a:lnTo>
                  <a:pt x="457658" y="351380"/>
                </a:lnTo>
                <a:lnTo>
                  <a:pt x="661459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1"/>
              </a:gs>
            </a:gsLst>
            <a:lin ang="16200000" scaled="0"/>
          </a:gradFill>
          <a:ln w="9525">
            <a:gradFill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0"/>
            </a:gradFill>
          </a:ln>
          <a:effectLst>
            <a:outerShdw blurRad="368300" dist="203200" dir="5400000" sx="98000" sy="98000" algn="t" rotWithShape="0">
              <a:schemeClr val="accent2">
                <a:lumMod val="5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165090" y="2941320"/>
            <a:ext cx="2297430" cy="46037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ctr"/>
            <a:r>
              <a:rPr lang="zh-CN" altLang="en-US" sz="2400"/>
              <a:t>典型曲流形态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5165090" y="4084955"/>
            <a:ext cx="2297430" cy="46037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ctr"/>
            <a:r>
              <a:rPr lang="zh-CN" altLang="en-US" sz="2400"/>
              <a:t>完整演变</a:t>
            </a:r>
            <a:r>
              <a:rPr lang="zh-CN" altLang="en-US" sz="2400"/>
              <a:t>过程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5165090" y="5214620"/>
            <a:ext cx="2297430" cy="460375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ctr"/>
            <a:r>
              <a:rPr lang="zh-CN" altLang="en-US" sz="2400"/>
              <a:t>深刻人地</a:t>
            </a:r>
            <a:r>
              <a:rPr lang="zh-CN" altLang="en-US" sz="2400"/>
              <a:t>矛盾</a:t>
            </a:r>
            <a:endParaRPr lang="zh-CN" altLang="en-US" sz="2400"/>
          </a:p>
        </p:txBody>
      </p:sp>
      <p:sp>
        <p:nvSpPr>
          <p:cNvPr id="7" name="燕尾形 6"/>
          <p:cNvSpPr/>
          <p:nvPr/>
        </p:nvSpPr>
        <p:spPr>
          <a:xfrm>
            <a:off x="8388350" y="2453005"/>
            <a:ext cx="3517265" cy="786765"/>
          </a:xfrm>
          <a:prstGeom prst="chevron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2400">
                <a:solidFill>
                  <a:schemeClr val="tx1"/>
                </a:solidFill>
              </a:rPr>
              <a:t>保证认知的深度</a:t>
            </a:r>
            <a:endParaRPr lang="zh-CN" sz="2400">
              <a:solidFill>
                <a:schemeClr val="tx1"/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8388350" y="3954145"/>
            <a:ext cx="3517265" cy="786765"/>
          </a:xfrm>
          <a:prstGeom prst="chevron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2400">
                <a:solidFill>
                  <a:schemeClr val="tx1"/>
                </a:solidFill>
              </a:rPr>
              <a:t>实现知识的整合</a:t>
            </a:r>
            <a:endParaRPr lang="zh-CN" sz="2400">
              <a:solidFill>
                <a:schemeClr val="tx1"/>
              </a:solidFill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8446135" y="5455285"/>
            <a:ext cx="3517265" cy="786765"/>
          </a:xfrm>
          <a:prstGeom prst="chevron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2400">
                <a:solidFill>
                  <a:schemeClr val="tx1"/>
                </a:solidFill>
              </a:rPr>
              <a:t>激发情感的</a:t>
            </a:r>
            <a:r>
              <a:rPr lang="zh-CN" sz="2400">
                <a:solidFill>
                  <a:schemeClr val="tx1"/>
                </a:solidFill>
              </a:rPr>
              <a:t>温度</a:t>
            </a:r>
            <a:endParaRPr lang="zh-CN" sz="2400">
              <a:solidFill>
                <a:schemeClr val="tx1"/>
              </a:solidFill>
            </a:endParaRPr>
          </a:p>
        </p:txBody>
      </p:sp>
      <p:sp>
        <p:nvSpPr>
          <p:cNvPr id="15" name="任意多边形: 形状 34"/>
          <p:cNvSpPr/>
          <p:nvPr/>
        </p:nvSpPr>
        <p:spPr>
          <a:xfrm rot="5400000" flipH="1">
            <a:off x="6784975" y="3867150"/>
            <a:ext cx="2377440" cy="829945"/>
          </a:xfrm>
          <a:custGeom>
            <a:avLst/>
            <a:gdLst>
              <a:gd name="connsiteX0" fmla="*/ 661459 w 1322916"/>
              <a:gd name="connsiteY0" fmla="*/ 0 h 1713357"/>
              <a:gd name="connsiteX1" fmla="*/ 865259 w 1322916"/>
              <a:gd name="connsiteY1" fmla="*/ 351380 h 1713357"/>
              <a:gd name="connsiteX2" fmla="*/ 786785 w 1322916"/>
              <a:gd name="connsiteY2" fmla="*/ 351380 h 1713357"/>
              <a:gd name="connsiteX3" fmla="*/ 1322916 w 1322916"/>
              <a:gd name="connsiteY3" fmla="*/ 1713357 h 1713357"/>
              <a:gd name="connsiteX4" fmla="*/ 0 w 1322916"/>
              <a:gd name="connsiteY4" fmla="*/ 1713357 h 1713357"/>
              <a:gd name="connsiteX5" fmla="*/ 536131 w 1322916"/>
              <a:gd name="connsiteY5" fmla="*/ 351380 h 1713357"/>
              <a:gd name="connsiteX6" fmla="*/ 457658 w 1322916"/>
              <a:gd name="connsiteY6" fmla="*/ 351380 h 1713357"/>
              <a:gd name="connsiteX0-1" fmla="*/ 661459 w 1322916"/>
              <a:gd name="connsiteY0-2" fmla="*/ 0 h 1713357"/>
              <a:gd name="connsiteX1-3" fmla="*/ 865259 w 1322916"/>
              <a:gd name="connsiteY1-4" fmla="*/ 351380 h 1713357"/>
              <a:gd name="connsiteX2-5" fmla="*/ 786785 w 1322916"/>
              <a:gd name="connsiteY2-6" fmla="*/ 351380 h 1713357"/>
              <a:gd name="connsiteX3-7" fmla="*/ 1322916 w 1322916"/>
              <a:gd name="connsiteY3-8" fmla="*/ 1713357 h 1713357"/>
              <a:gd name="connsiteX4-9" fmla="*/ 0 w 1322916"/>
              <a:gd name="connsiteY4-10" fmla="*/ 1713357 h 1713357"/>
              <a:gd name="connsiteX5-11" fmla="*/ 536131 w 1322916"/>
              <a:gd name="connsiteY5-12" fmla="*/ 351380 h 1713357"/>
              <a:gd name="connsiteX6-13" fmla="*/ 457658 w 1322916"/>
              <a:gd name="connsiteY6-14" fmla="*/ 351380 h 1713357"/>
              <a:gd name="connsiteX7" fmla="*/ 661459 w 1322916"/>
              <a:gd name="connsiteY7" fmla="*/ 0 h 1713357"/>
              <a:gd name="connsiteX0-15" fmla="*/ 661459 w 1322916"/>
              <a:gd name="connsiteY0-16" fmla="*/ 0 h 1713357"/>
              <a:gd name="connsiteX1-17" fmla="*/ 865259 w 1322916"/>
              <a:gd name="connsiteY1-18" fmla="*/ 351380 h 1713357"/>
              <a:gd name="connsiteX2-19" fmla="*/ 786785 w 1322916"/>
              <a:gd name="connsiteY2-20" fmla="*/ 351380 h 1713357"/>
              <a:gd name="connsiteX3-21" fmla="*/ 1322916 w 1322916"/>
              <a:gd name="connsiteY3-22" fmla="*/ 1713357 h 1713357"/>
              <a:gd name="connsiteX4-23" fmla="*/ 0 w 1322916"/>
              <a:gd name="connsiteY4-24" fmla="*/ 1713357 h 1713357"/>
              <a:gd name="connsiteX5-25" fmla="*/ 536131 w 1322916"/>
              <a:gd name="connsiteY5-26" fmla="*/ 351380 h 1713357"/>
              <a:gd name="connsiteX6-27" fmla="*/ 457658 w 1322916"/>
              <a:gd name="connsiteY6-28" fmla="*/ 351380 h 1713357"/>
              <a:gd name="connsiteX7-29" fmla="*/ 661459 w 1322916"/>
              <a:gd name="connsiteY7-30" fmla="*/ 0 h 1713357"/>
              <a:gd name="connsiteX0-31" fmla="*/ 661459 w 1322916"/>
              <a:gd name="connsiteY0-32" fmla="*/ 0 h 1713357"/>
              <a:gd name="connsiteX1-33" fmla="*/ 865259 w 1322916"/>
              <a:gd name="connsiteY1-34" fmla="*/ 351380 h 1713357"/>
              <a:gd name="connsiteX2-35" fmla="*/ 786785 w 1322916"/>
              <a:gd name="connsiteY2-36" fmla="*/ 351380 h 1713357"/>
              <a:gd name="connsiteX3-37" fmla="*/ 1322916 w 1322916"/>
              <a:gd name="connsiteY3-38" fmla="*/ 1713357 h 1713357"/>
              <a:gd name="connsiteX4-39" fmla="*/ 0 w 1322916"/>
              <a:gd name="connsiteY4-40" fmla="*/ 1713357 h 1713357"/>
              <a:gd name="connsiteX5-41" fmla="*/ 536131 w 1322916"/>
              <a:gd name="connsiteY5-42" fmla="*/ 351380 h 1713357"/>
              <a:gd name="connsiteX6-43" fmla="*/ 457658 w 1322916"/>
              <a:gd name="connsiteY6-44" fmla="*/ 351380 h 1713357"/>
              <a:gd name="connsiteX7-45" fmla="*/ 661459 w 1322916"/>
              <a:gd name="connsiteY7-46" fmla="*/ 0 h 1713357"/>
              <a:gd name="connsiteX0-47" fmla="*/ 661459 w 1322916"/>
              <a:gd name="connsiteY0-48" fmla="*/ 0 h 1713357"/>
              <a:gd name="connsiteX1-49" fmla="*/ 865259 w 1322916"/>
              <a:gd name="connsiteY1-50" fmla="*/ 351380 h 1713357"/>
              <a:gd name="connsiteX2-51" fmla="*/ 786785 w 1322916"/>
              <a:gd name="connsiteY2-52" fmla="*/ 351380 h 1713357"/>
              <a:gd name="connsiteX3-53" fmla="*/ 1322916 w 1322916"/>
              <a:gd name="connsiteY3-54" fmla="*/ 1713357 h 1713357"/>
              <a:gd name="connsiteX4-55" fmla="*/ 0 w 1322916"/>
              <a:gd name="connsiteY4-56" fmla="*/ 1713357 h 1713357"/>
              <a:gd name="connsiteX5-57" fmla="*/ 536131 w 1322916"/>
              <a:gd name="connsiteY5-58" fmla="*/ 351380 h 1713357"/>
              <a:gd name="connsiteX6-59" fmla="*/ 457658 w 1322916"/>
              <a:gd name="connsiteY6-60" fmla="*/ 351380 h 1713357"/>
              <a:gd name="connsiteX7-61" fmla="*/ 661459 w 1322916"/>
              <a:gd name="connsiteY7-62" fmla="*/ 0 h 1713357"/>
              <a:gd name="connsiteX0-63" fmla="*/ 661459 w 1322916"/>
              <a:gd name="connsiteY0-64" fmla="*/ 0 h 1713357"/>
              <a:gd name="connsiteX1-65" fmla="*/ 865259 w 1322916"/>
              <a:gd name="connsiteY1-66" fmla="*/ 351380 h 1713357"/>
              <a:gd name="connsiteX2-67" fmla="*/ 786785 w 1322916"/>
              <a:gd name="connsiteY2-68" fmla="*/ 351380 h 1713357"/>
              <a:gd name="connsiteX3-69" fmla="*/ 1322916 w 1322916"/>
              <a:gd name="connsiteY3-70" fmla="*/ 1713357 h 1713357"/>
              <a:gd name="connsiteX4-71" fmla="*/ 0 w 1322916"/>
              <a:gd name="connsiteY4-72" fmla="*/ 1713357 h 1713357"/>
              <a:gd name="connsiteX5-73" fmla="*/ 536131 w 1322916"/>
              <a:gd name="connsiteY5-74" fmla="*/ 351380 h 1713357"/>
              <a:gd name="connsiteX6-75" fmla="*/ 457658 w 1322916"/>
              <a:gd name="connsiteY6-76" fmla="*/ 351380 h 1713357"/>
              <a:gd name="connsiteX7-77" fmla="*/ 661459 w 1322916"/>
              <a:gd name="connsiteY7-78" fmla="*/ 0 h 1713357"/>
              <a:gd name="connsiteX0-79" fmla="*/ 661459 w 1322916"/>
              <a:gd name="connsiteY0-80" fmla="*/ 0 h 1713357"/>
              <a:gd name="connsiteX1-81" fmla="*/ 865259 w 1322916"/>
              <a:gd name="connsiteY1-82" fmla="*/ 351380 h 1713357"/>
              <a:gd name="connsiteX2-83" fmla="*/ 786785 w 1322916"/>
              <a:gd name="connsiteY2-84" fmla="*/ 351380 h 1713357"/>
              <a:gd name="connsiteX3-85" fmla="*/ 1322916 w 1322916"/>
              <a:gd name="connsiteY3-86" fmla="*/ 1713357 h 1713357"/>
              <a:gd name="connsiteX4-87" fmla="*/ 0 w 1322916"/>
              <a:gd name="connsiteY4-88" fmla="*/ 1713357 h 1713357"/>
              <a:gd name="connsiteX5-89" fmla="*/ 536131 w 1322916"/>
              <a:gd name="connsiteY5-90" fmla="*/ 351380 h 1713357"/>
              <a:gd name="connsiteX6-91" fmla="*/ 457658 w 1322916"/>
              <a:gd name="connsiteY6-92" fmla="*/ 351380 h 1713357"/>
              <a:gd name="connsiteX7-93" fmla="*/ 661459 w 1322916"/>
              <a:gd name="connsiteY7-94" fmla="*/ 0 h 1713357"/>
              <a:gd name="connsiteX0-95" fmla="*/ 661459 w 1322916"/>
              <a:gd name="connsiteY0-96" fmla="*/ 0 h 1713357"/>
              <a:gd name="connsiteX1-97" fmla="*/ 865259 w 1322916"/>
              <a:gd name="connsiteY1-98" fmla="*/ 351380 h 1713357"/>
              <a:gd name="connsiteX2-99" fmla="*/ 786785 w 1322916"/>
              <a:gd name="connsiteY2-100" fmla="*/ 351380 h 1713357"/>
              <a:gd name="connsiteX3-101" fmla="*/ 1322916 w 1322916"/>
              <a:gd name="connsiteY3-102" fmla="*/ 1713357 h 1713357"/>
              <a:gd name="connsiteX4-103" fmla="*/ 0 w 1322916"/>
              <a:gd name="connsiteY4-104" fmla="*/ 1713357 h 1713357"/>
              <a:gd name="connsiteX5-105" fmla="*/ 536131 w 1322916"/>
              <a:gd name="connsiteY5-106" fmla="*/ 351380 h 1713357"/>
              <a:gd name="connsiteX6-107" fmla="*/ 457658 w 1322916"/>
              <a:gd name="connsiteY6-108" fmla="*/ 351380 h 1713357"/>
              <a:gd name="connsiteX7-109" fmla="*/ 661459 w 1322916"/>
              <a:gd name="connsiteY7-110" fmla="*/ 0 h 1713357"/>
              <a:gd name="connsiteX0-111" fmla="*/ 661459 w 1322916"/>
              <a:gd name="connsiteY0-112" fmla="*/ 0 h 1713357"/>
              <a:gd name="connsiteX1-113" fmla="*/ 865259 w 1322916"/>
              <a:gd name="connsiteY1-114" fmla="*/ 351380 h 1713357"/>
              <a:gd name="connsiteX2-115" fmla="*/ 786785 w 1322916"/>
              <a:gd name="connsiteY2-116" fmla="*/ 351380 h 1713357"/>
              <a:gd name="connsiteX3-117" fmla="*/ 1322916 w 1322916"/>
              <a:gd name="connsiteY3-118" fmla="*/ 1713357 h 1713357"/>
              <a:gd name="connsiteX4-119" fmla="*/ 0 w 1322916"/>
              <a:gd name="connsiteY4-120" fmla="*/ 1713357 h 1713357"/>
              <a:gd name="connsiteX5-121" fmla="*/ 536131 w 1322916"/>
              <a:gd name="connsiteY5-122" fmla="*/ 351380 h 1713357"/>
              <a:gd name="connsiteX6-123" fmla="*/ 457658 w 1322916"/>
              <a:gd name="connsiteY6-124" fmla="*/ 351380 h 1713357"/>
              <a:gd name="connsiteX7-125" fmla="*/ 661459 w 1322916"/>
              <a:gd name="connsiteY7-126" fmla="*/ 0 h 1713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1322916" h="1713357">
                <a:moveTo>
                  <a:pt x="661459" y="0"/>
                </a:moveTo>
                <a:lnTo>
                  <a:pt x="865259" y="351380"/>
                </a:lnTo>
                <a:lnTo>
                  <a:pt x="786785" y="351380"/>
                </a:lnTo>
                <a:cubicBezTo>
                  <a:pt x="798939" y="855339"/>
                  <a:pt x="923518" y="1375955"/>
                  <a:pt x="1322916" y="1713357"/>
                </a:cubicBezTo>
                <a:lnTo>
                  <a:pt x="0" y="1713357"/>
                </a:lnTo>
                <a:cubicBezTo>
                  <a:pt x="386906" y="1296840"/>
                  <a:pt x="507322" y="801208"/>
                  <a:pt x="536131" y="351380"/>
                </a:cubicBezTo>
                <a:lnTo>
                  <a:pt x="457658" y="351380"/>
                </a:lnTo>
                <a:lnTo>
                  <a:pt x="661459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</a:schemeClr>
              </a:gs>
              <a:gs pos="100000">
                <a:schemeClr val="accent1"/>
              </a:gs>
            </a:gsLst>
            <a:lin ang="16200000" scaled="0"/>
          </a:gradFill>
          <a:ln w="9525">
            <a:gradFill>
              <a:gsLst>
                <a:gs pos="30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0"/>
            </a:gradFill>
          </a:ln>
          <a:effectLst>
            <a:outerShdw blurRad="368300" dist="203200" dir="5400000" sx="98000" sy="98000" algn="t" rotWithShape="0">
              <a:schemeClr val="accent2">
                <a:lumMod val="5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260090" y="953770"/>
            <a:ext cx="8461375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1642110" lvl="1" indent="0" algn="l" defTabSz="266700">
              <a:spcBef>
                <a:spcPts val="500"/>
              </a:spcBef>
              <a:spcAft>
                <a:spcPts val="500"/>
              </a:spcAft>
              <a:buFont typeface="Courier New" panose="02070309020205020404"/>
              <a:buNone/>
              <a:tabLst>
                <a:tab pos="914400" algn="l"/>
              </a:tabLs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核心策略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一案惯之，深度探究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60090" y="1631315"/>
            <a:ext cx="8461375" cy="460375"/>
          </a:xfrm>
          <a:prstGeom prst="rect">
            <a:avLst/>
          </a:prstGeom>
        </p:spPr>
        <p:txBody>
          <a:bodyPr wrap="square">
            <a:spAutoFit/>
          </a:bodyPr>
          <a:p>
            <a:pPr marL="1642110" lvl="1" indent="0" algn="l" defTabSz="266700">
              <a:spcBef>
                <a:spcPts val="500"/>
              </a:spcBef>
              <a:spcAft>
                <a:spcPts val="500"/>
              </a:spcAft>
              <a:buFont typeface="Courier New" panose="02070309020205020404"/>
              <a:buNone/>
              <a:tabLst>
                <a:tab pos="914400" algn="l"/>
              </a:tabLs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为何选择荆江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：典型性、过程性、矛盾性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1" name="图片 20" descr="荆江卫星图"/>
          <p:cNvPicPr/>
          <p:nvPr/>
        </p:nvPicPr>
        <p:blipFill>
          <a:blip r:embed="rId2"/>
          <a:srcRect l="3388" t="4593" r="3180" b="27501"/>
          <a:stretch>
            <a:fillRect/>
          </a:stretch>
        </p:blipFill>
        <p:spPr>
          <a:xfrm>
            <a:off x="144780" y="790575"/>
            <a:ext cx="3919220" cy="5712460"/>
          </a:xfrm>
          <a:prstGeom prst="rect">
            <a:avLst/>
          </a:prstGeom>
          <a:effectLst/>
        </p:spPr>
      </p:pic>
      <p:sp>
        <p:nvSpPr>
          <p:cNvPr id="22" name="文本框 21"/>
          <p:cNvSpPr txBox="1"/>
          <p:nvPr/>
        </p:nvSpPr>
        <p:spPr>
          <a:xfrm>
            <a:off x="144780" y="790817"/>
            <a:ext cx="854822" cy="3057757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r>
              <a:rPr lang="zh-CN" altLang="en-US" sz="44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隶书" panose="02010800040101010101" charset="-122"/>
                <a:ea typeface="华文隶书" panose="02010800040101010101" charset="-122"/>
              </a:rPr>
              <a:t>荆江河段</a:t>
            </a:r>
            <a:endParaRPr lang="zh-CN" altLang="en-US" sz="440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隶书" panose="02010800040101010101" charset="-122"/>
              <a:ea typeface="华文隶书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78740" y="777875"/>
            <a:ext cx="3274695" cy="549275"/>
            <a:chOff x="724" y="1225"/>
            <a:chExt cx="5157" cy="865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515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精准式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学情分析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899" y="2075"/>
              <a:ext cx="4762" cy="15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3315970" y="1703070"/>
            <a:ext cx="5415915" cy="3037205"/>
            <a:chOff x="5222" y="3462"/>
            <a:chExt cx="8529" cy="4783"/>
          </a:xfrm>
        </p:grpSpPr>
        <p:sp>
          <p:nvSpPr>
            <p:cNvPr id="17" name="椭圆 16"/>
            <p:cNvSpPr/>
            <p:nvPr/>
          </p:nvSpPr>
          <p:spPr>
            <a:xfrm>
              <a:off x="5222" y="3462"/>
              <a:ext cx="5694" cy="4783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>
              <p:custDataLst>
                <p:tags r:id="rId2"/>
              </p:custDataLst>
            </p:nvPr>
          </p:nvSpPr>
          <p:spPr>
            <a:xfrm>
              <a:off x="8308" y="3462"/>
              <a:ext cx="5443" cy="4783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8307" y="4363"/>
              <a:ext cx="2610" cy="293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/>
                <a:t>学生认知</a:t>
              </a:r>
              <a:r>
                <a:rPr lang="zh-CN" altLang="en-US" sz="2800"/>
                <a:t>特点</a:t>
              </a:r>
              <a:endParaRPr lang="zh-CN" altLang="en-US" sz="2800"/>
            </a:p>
          </p:txBody>
        </p:sp>
        <p:grpSp>
          <p:nvGrpSpPr>
            <p:cNvPr id="22" name="组合 21"/>
            <p:cNvGrpSpPr/>
            <p:nvPr/>
          </p:nvGrpSpPr>
          <p:grpSpPr>
            <a:xfrm rot="0">
              <a:off x="5222" y="4241"/>
              <a:ext cx="1480" cy="3308"/>
              <a:chOff x="4595" y="3238"/>
              <a:chExt cx="1918" cy="4473"/>
            </a:xfrm>
          </p:grpSpPr>
          <p:cxnSp>
            <p:nvCxnSpPr>
              <p:cNvPr id="23" name="直接箭头连接符 22"/>
              <p:cNvCxnSpPr/>
              <p:nvPr/>
            </p:nvCxnSpPr>
            <p:spPr>
              <a:xfrm>
                <a:off x="5598" y="3238"/>
                <a:ext cx="915" cy="411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4595" y="5399"/>
                <a:ext cx="1845" cy="5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/>
              <p:cNvCxnSpPr/>
              <p:nvPr>
                <p:custDataLst>
                  <p:tags r:id="rId4"/>
                </p:custDataLst>
              </p:nvPr>
            </p:nvCxnSpPr>
            <p:spPr>
              <a:xfrm flipV="1">
                <a:off x="5619" y="7180"/>
                <a:ext cx="864" cy="531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27" name="组合 26"/>
            <p:cNvGrpSpPr/>
            <p:nvPr/>
          </p:nvGrpSpPr>
          <p:grpSpPr>
            <a:xfrm rot="0" flipH="1">
              <a:off x="12162" y="4209"/>
              <a:ext cx="1586" cy="3375"/>
              <a:chOff x="4519" y="3201"/>
              <a:chExt cx="1994" cy="4564"/>
            </a:xfrm>
          </p:grpSpPr>
          <p:cxnSp>
            <p:nvCxnSpPr>
              <p:cNvPr id="28" name="直接箭头连接符 27"/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5505" y="3201"/>
                <a:ext cx="1008" cy="449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4519" y="5399"/>
                <a:ext cx="1845" cy="5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2" name="直接箭头连接符 31"/>
              <p:cNvCxnSpPr/>
              <p:nvPr>
                <p:custDataLst>
                  <p:tags r:id="rId7"/>
                </p:custDataLst>
              </p:nvPr>
            </p:nvCxnSpPr>
            <p:spPr>
              <a:xfrm flipV="1">
                <a:off x="5534" y="7180"/>
                <a:ext cx="949" cy="585"/>
              </a:xfrm>
              <a:prstGeom prst="straightConnector1">
                <a:avLst/>
              </a:prstGeom>
              <a:ln>
                <a:solidFill>
                  <a:schemeClr val="accent5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组合 41"/>
          <p:cNvGrpSpPr/>
          <p:nvPr/>
        </p:nvGrpSpPr>
        <p:grpSpPr>
          <a:xfrm>
            <a:off x="683895" y="1769745"/>
            <a:ext cx="2573020" cy="2886075"/>
            <a:chOff x="1077" y="2787"/>
            <a:chExt cx="4052" cy="4545"/>
          </a:xfrm>
        </p:grpSpPr>
        <p:sp>
          <p:nvSpPr>
            <p:cNvPr id="33" name="六边形 32"/>
            <p:cNvSpPr/>
            <p:nvPr>
              <p:custDataLst>
                <p:tags r:id="rId8"/>
              </p:custDataLst>
            </p:nvPr>
          </p:nvSpPr>
          <p:spPr>
            <a:xfrm>
              <a:off x="1077" y="2787"/>
              <a:ext cx="4052" cy="1136"/>
            </a:xfrm>
            <a:prstGeom prst="hexag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</a:rPr>
                <a:t>思维活跃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六边形 33"/>
            <p:cNvSpPr/>
            <p:nvPr>
              <p:custDataLst>
                <p:tags r:id="rId9"/>
              </p:custDataLst>
            </p:nvPr>
          </p:nvSpPr>
          <p:spPr>
            <a:xfrm>
              <a:off x="1077" y="4469"/>
              <a:ext cx="4052" cy="1136"/>
            </a:xfrm>
            <a:prstGeom prst="hexag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  <a:sym typeface="+mn-ea"/>
                </a:rPr>
                <a:t>操作能</a:t>
              </a:r>
              <a:r>
                <a:rPr lang="zh-CN" altLang="en-US">
                  <a:solidFill>
                    <a:schemeClr val="tx1"/>
                  </a:solidFill>
                  <a:sym typeface="+mn-ea"/>
                </a:rPr>
                <a:t>力强</a:t>
              </a: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35" name="六边形 34"/>
            <p:cNvSpPr/>
            <p:nvPr>
              <p:custDataLst>
                <p:tags r:id="rId10"/>
              </p:custDataLst>
            </p:nvPr>
          </p:nvSpPr>
          <p:spPr>
            <a:xfrm>
              <a:off x="1077" y="6196"/>
              <a:ext cx="4052" cy="1136"/>
            </a:xfrm>
            <a:prstGeom prst="hexag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  <a:sym typeface="+mn-ea"/>
                </a:rPr>
                <a:t>有初步推理能力</a:t>
              </a: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769985" y="1769745"/>
            <a:ext cx="2573020" cy="2886075"/>
            <a:chOff x="13811" y="2787"/>
            <a:chExt cx="4052" cy="4545"/>
          </a:xfrm>
        </p:grpSpPr>
        <p:sp>
          <p:nvSpPr>
            <p:cNvPr id="36" name="六边形 35"/>
            <p:cNvSpPr/>
            <p:nvPr>
              <p:custDataLst>
                <p:tags r:id="rId11"/>
              </p:custDataLst>
            </p:nvPr>
          </p:nvSpPr>
          <p:spPr>
            <a:xfrm>
              <a:off x="13811" y="2787"/>
              <a:ext cx="4052" cy="113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</a:rPr>
                <a:t>空间想象弱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六边形 36"/>
            <p:cNvSpPr/>
            <p:nvPr>
              <p:custDataLst>
                <p:tags r:id="rId12"/>
              </p:custDataLst>
            </p:nvPr>
          </p:nvSpPr>
          <p:spPr>
            <a:xfrm>
              <a:off x="13811" y="4469"/>
              <a:ext cx="4052" cy="113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  <a:sym typeface="+mn-ea"/>
                </a:rPr>
                <a:t>原理理解难</a:t>
              </a: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38" name="六边形 37"/>
            <p:cNvSpPr/>
            <p:nvPr>
              <p:custDataLst>
                <p:tags r:id="rId13"/>
              </p:custDataLst>
            </p:nvPr>
          </p:nvSpPr>
          <p:spPr>
            <a:xfrm>
              <a:off x="13811" y="6196"/>
              <a:ext cx="4052" cy="1136"/>
            </a:xfrm>
            <a:prstGeom prst="hexag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olidFill>
                    <a:schemeClr val="tx1"/>
                  </a:solidFill>
                  <a:sym typeface="+mn-ea"/>
                </a:rPr>
                <a:t>辩证思维弱</a:t>
              </a: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374515" y="2762885"/>
            <a:ext cx="743585" cy="116268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2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优势</a:t>
            </a:r>
            <a:endParaRPr lang="zh-CN" altLang="en-US" sz="2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204710" y="2729230"/>
            <a:ext cx="3587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劣势</a:t>
            </a:r>
            <a:endParaRPr lang="zh-CN" altLang="en-US" sz="28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274820" y="5292090"/>
            <a:ext cx="6626860" cy="873760"/>
            <a:chOff x="6087" y="8334"/>
            <a:chExt cx="10436" cy="1376"/>
          </a:xfrm>
        </p:grpSpPr>
        <p:sp>
          <p:nvSpPr>
            <p:cNvPr id="45" name="圆柱形 44"/>
            <p:cNvSpPr/>
            <p:nvPr>
              <p:custDataLst>
                <p:tags r:id="rId14"/>
              </p:custDataLst>
            </p:nvPr>
          </p:nvSpPr>
          <p:spPr>
            <a:xfrm>
              <a:off x="6087" y="8334"/>
              <a:ext cx="2308" cy="1376"/>
            </a:xfrm>
            <a:prstGeom prst="can">
              <a:avLst>
                <a:gd name="adj" fmla="val 14138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>
                <a:lnSpc>
                  <a:spcPct val="110000"/>
                </a:lnSpc>
              </a:pPr>
              <a:r>
                <a:rPr lang="zh-CN" altLang="en-US" sz="2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可视化</a:t>
              </a:r>
              <a:endPara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6" name="圆柱形 45"/>
            <p:cNvSpPr/>
            <p:nvPr>
              <p:custDataLst>
                <p:tags r:id="rId15"/>
              </p:custDataLst>
            </p:nvPr>
          </p:nvSpPr>
          <p:spPr>
            <a:xfrm>
              <a:off x="10151" y="8334"/>
              <a:ext cx="2308" cy="1376"/>
            </a:xfrm>
            <a:prstGeom prst="can">
              <a:avLst>
                <a:gd name="adj" fmla="val 15951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>
                <a:lnSpc>
                  <a:spcPct val="110000"/>
                </a:lnSpc>
              </a:pPr>
              <a:r>
                <a:rPr lang="en-US" altLang="zh-CN" sz="2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lang="zh-CN" altLang="en-US" sz="2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浓缩化</a:t>
              </a:r>
              <a:endPara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47" name="圆柱形 46"/>
            <p:cNvSpPr/>
            <p:nvPr>
              <p:custDataLst>
                <p:tags r:id="rId16"/>
              </p:custDataLst>
            </p:nvPr>
          </p:nvSpPr>
          <p:spPr>
            <a:xfrm>
              <a:off x="14215" y="8334"/>
              <a:ext cx="2308" cy="1376"/>
            </a:xfrm>
            <a:prstGeom prst="can">
              <a:avLst>
                <a:gd name="adj" fmla="val 15045"/>
              </a:avLst>
            </a:prstGeom>
            <a:solidFill>
              <a:schemeClr val="accent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>
                <a:lnSpc>
                  <a:spcPct val="110000"/>
                </a:lnSpc>
              </a:pPr>
              <a:r>
                <a:rPr lang="zh-CN" altLang="en-US" sz="2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情境化</a:t>
              </a:r>
              <a:endPara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8" name="图片 47" descr="加号"/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2939" y="8732"/>
              <a:ext cx="809" cy="667"/>
            </a:xfrm>
            <a:prstGeom prst="rect">
              <a:avLst/>
            </a:prstGeom>
          </p:spPr>
        </p:pic>
        <p:pic>
          <p:nvPicPr>
            <p:cNvPr id="50" name="图片 49" descr="加号"/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941" y="8720"/>
              <a:ext cx="743" cy="667"/>
            </a:xfrm>
            <a:prstGeom prst="rect">
              <a:avLst/>
            </a:prstGeom>
          </p:spPr>
        </p:pic>
      </p:grpSp>
      <p:sp>
        <p:nvSpPr>
          <p:cNvPr id="480" name="圆柱体 479"/>
          <p:cNvSpPr/>
          <p:nvPr>
            <p:custDataLst>
              <p:tags r:id="rId20"/>
            </p:custDataLst>
          </p:nvPr>
        </p:nvSpPr>
        <p:spPr>
          <a:xfrm>
            <a:off x="683895" y="5220335"/>
            <a:ext cx="2179955" cy="945515"/>
          </a:xfrm>
          <a:prstGeom prst="can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254000" dist="123444" dir="5400000" sx="99000" sy="99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8755" tIns="49378" rIns="98755" bIns="49378" rtlCol="0" anchor="ctr">
            <a:no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教学关键</a:t>
            </a:r>
            <a:endParaRPr lang="zh-CN" altLang="en-US" sz="2400" b="1">
              <a:solidFill>
                <a:schemeClr val="bg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025140" y="4900295"/>
            <a:ext cx="1061720" cy="10274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sz="960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endParaRPr lang="zh-CN" altLang="en-US" sz="9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69215" y="777875"/>
            <a:ext cx="3427730" cy="539750"/>
            <a:chOff x="724" y="1225"/>
            <a:chExt cx="5398" cy="850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539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一核四维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目标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体系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899" y="2061"/>
              <a:ext cx="5050" cy="14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1585067" y="2153920"/>
            <a:ext cx="9175644" cy="4251325"/>
            <a:chOff x="3233" y="1561"/>
            <a:chExt cx="14450" cy="6695"/>
          </a:xfrm>
        </p:grpSpPr>
        <p:sp>
          <p:nvSpPr>
            <p:cNvPr id="2" name="圆角矩形 1"/>
            <p:cNvSpPr/>
            <p:nvPr/>
          </p:nvSpPr>
          <p:spPr>
            <a:xfrm>
              <a:off x="8674" y="1561"/>
              <a:ext cx="2940" cy="6536"/>
            </a:xfrm>
            <a:prstGeom prst="roundRect">
              <a:avLst>
                <a:gd name="adj" fmla="val 50000"/>
              </a:avLst>
            </a:prstGeom>
            <a:solidFill>
              <a:srgbClr val="58B6E5">
                <a:lumMod val="40000"/>
                <a:lumOff val="60000"/>
                <a:alpha val="30000"/>
              </a:srgbClr>
            </a:solidFill>
            <a:ln>
              <a:noFill/>
            </a:ln>
          </p:spPr>
          <p:style>
            <a:lnRef idx="2">
              <a:srgbClr val="6096E6">
                <a:shade val="50000"/>
              </a:srgbClr>
            </a:lnRef>
            <a:fillRef idx="1">
              <a:srgbClr val="6096E6"/>
            </a:fillRef>
            <a:effectRef idx="0">
              <a:srgbClr val="6096E6"/>
            </a:effectRef>
            <a:fontRef idx="minor">
              <a:sysClr val="window" lastClr="FFFFFF"/>
            </a:fontRef>
          </p:style>
          <p:txBody>
            <a:bodyPr rtlCol="0" anchor="ctr"/>
            <a:p>
              <a:pPr algn="ctr"/>
              <a:endParaRPr lang="zh-CN" altLang="en-US" sz="3600" b="1">
                <a:solidFill>
                  <a:srgbClr val="EC5F74">
                    <a:lumMod val="50000"/>
                  </a:srgbClr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233" y="1711"/>
              <a:ext cx="14450" cy="6545"/>
              <a:chOff x="3233" y="1711"/>
              <a:chExt cx="14450" cy="6545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3233" y="1711"/>
                <a:ext cx="14102" cy="6545"/>
                <a:chOff x="1707" y="10959"/>
                <a:chExt cx="8506" cy="3370"/>
              </a:xfrm>
            </p:grpSpPr>
            <p:sp>
              <p:nvSpPr>
                <p:cNvPr id="7" name="矩形 6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707" y="12044"/>
                  <a:ext cx="8381" cy="139"/>
                </a:xfrm>
                <a:prstGeom prst="rect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rtlCol="0" anchor="ctr">
                  <a:normAutofit fontScale="45000" lnSpcReduction="20000"/>
                </a:bodyPr>
                <a:p>
                  <a:pPr algn="ctr"/>
                  <a:endParaRPr lang="zh-CN" altLang="en-US" sz="1015"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" name="矩形 7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707" y="13113"/>
                  <a:ext cx="8506" cy="139"/>
                </a:xfrm>
                <a:prstGeom prst="rect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rtlCol="0" anchor="ctr">
                  <a:normAutofit fontScale="45000" lnSpcReduction="20000"/>
                </a:bodyPr>
                <a:p>
                  <a:pPr algn="ctr"/>
                  <a:endParaRPr lang="zh-CN" altLang="en-US" sz="1015"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任意多边形 14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3416" y="10959"/>
                  <a:ext cx="1349" cy="1224"/>
                </a:xfrm>
                <a:custGeom>
                  <a:avLst/>
                  <a:gdLst>
                    <a:gd name="connsiteX0" fmla="*/ 619143 w 1133493"/>
                    <a:gd name="connsiteY0" fmla="*/ 0 h 1028700"/>
                    <a:gd name="connsiteX1" fmla="*/ 1133493 w 1133493"/>
                    <a:gd name="connsiteY1" fmla="*/ 514350 h 1028700"/>
                    <a:gd name="connsiteX2" fmla="*/ 619143 w 1133493"/>
                    <a:gd name="connsiteY2" fmla="*/ 1028700 h 1028700"/>
                    <a:gd name="connsiteX3" fmla="*/ 331565 w 1133493"/>
                    <a:gd name="connsiteY3" fmla="*/ 940857 h 1028700"/>
                    <a:gd name="connsiteX4" fmla="*/ 287952 w 1133493"/>
                    <a:gd name="connsiteY4" fmla="*/ 904873 h 1028700"/>
                    <a:gd name="connsiteX5" fmla="*/ 606443 w 1133493"/>
                    <a:gd name="connsiteY5" fmla="*/ 904873 h 1028700"/>
                    <a:gd name="connsiteX6" fmla="*/ 606443 w 1133493"/>
                    <a:gd name="connsiteY6" fmla="*/ 903431 h 1028700"/>
                    <a:gd name="connsiteX7" fmla="*/ 619143 w 1133493"/>
                    <a:gd name="connsiteY7" fmla="*/ 904711 h 1028700"/>
                    <a:gd name="connsiteX8" fmla="*/ 1009504 w 1133493"/>
                    <a:gd name="connsiteY8" fmla="*/ 514350 h 1028700"/>
                    <a:gd name="connsiteX9" fmla="*/ 619143 w 1133493"/>
                    <a:gd name="connsiteY9" fmla="*/ 123989 h 1028700"/>
                    <a:gd name="connsiteX10" fmla="*/ 236713 w 1133493"/>
                    <a:gd name="connsiteY10" fmla="*/ 435679 h 1028700"/>
                    <a:gd name="connsiteX11" fmla="*/ 232766 w 1133493"/>
                    <a:gd name="connsiteY11" fmla="*/ 474828 h 1028700"/>
                    <a:gd name="connsiteX12" fmla="*/ 349224 w 1133493"/>
                    <a:gd name="connsiteY12" fmla="*/ 418670 h 1028700"/>
                    <a:gd name="connsiteX13" fmla="*/ 352029 w 1133493"/>
                    <a:gd name="connsiteY13" fmla="*/ 418891 h 1028700"/>
                    <a:gd name="connsiteX14" fmla="*/ 152110 w 1133493"/>
                    <a:gd name="connsiteY14" fmla="*/ 708352 h 1028700"/>
                    <a:gd name="connsiteX15" fmla="*/ 0 w 1133493"/>
                    <a:gd name="connsiteY15" fmla="*/ 391149 h 1028700"/>
                    <a:gd name="connsiteX16" fmla="*/ 2805 w 1133493"/>
                    <a:gd name="connsiteY16" fmla="*/ 391370 h 1028700"/>
                    <a:gd name="connsiteX17" fmla="*/ 109712 w 1133493"/>
                    <a:gd name="connsiteY17" fmla="*/ 465552 h 1028700"/>
                    <a:gd name="connsiteX18" fmla="*/ 115243 w 1133493"/>
                    <a:gd name="connsiteY18" fmla="*/ 410691 h 1028700"/>
                    <a:gd name="connsiteX19" fmla="*/ 619143 w 1133493"/>
                    <a:gd name="connsiteY19" fmla="*/ 0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33493" h="1028700">
                      <a:moveTo>
                        <a:pt x="619143" y="0"/>
                      </a:moveTo>
                      <a:cubicBezTo>
                        <a:pt x="903211" y="0"/>
                        <a:pt x="1133493" y="230282"/>
                        <a:pt x="1133493" y="514350"/>
                      </a:cubicBezTo>
                      <a:cubicBezTo>
                        <a:pt x="1133493" y="798418"/>
                        <a:pt x="903211" y="1028700"/>
                        <a:pt x="619143" y="1028700"/>
                      </a:cubicBezTo>
                      <a:cubicBezTo>
                        <a:pt x="512618" y="1028700"/>
                        <a:pt x="413656" y="996317"/>
                        <a:pt x="331565" y="940857"/>
                      </a:cubicBezTo>
                      <a:lnTo>
                        <a:pt x="287952" y="904873"/>
                      </a:lnTo>
                      <a:lnTo>
                        <a:pt x="606443" y="904873"/>
                      </a:lnTo>
                      <a:lnTo>
                        <a:pt x="606443" y="903431"/>
                      </a:lnTo>
                      <a:lnTo>
                        <a:pt x="619143" y="904711"/>
                      </a:lnTo>
                      <a:cubicBezTo>
                        <a:pt x="834733" y="904711"/>
                        <a:pt x="1009504" y="729940"/>
                        <a:pt x="1009504" y="514350"/>
                      </a:cubicBezTo>
                      <a:cubicBezTo>
                        <a:pt x="1009504" y="298760"/>
                        <a:pt x="834733" y="123989"/>
                        <a:pt x="619143" y="123989"/>
                      </a:cubicBezTo>
                      <a:cubicBezTo>
                        <a:pt x="430502" y="123989"/>
                        <a:pt x="273113" y="257798"/>
                        <a:pt x="236713" y="435679"/>
                      </a:cubicBezTo>
                      <a:lnTo>
                        <a:pt x="232766" y="474828"/>
                      </a:lnTo>
                      <a:lnTo>
                        <a:pt x="349224" y="418670"/>
                      </a:lnTo>
                      <a:lnTo>
                        <a:pt x="352029" y="418891"/>
                      </a:lnTo>
                      <a:lnTo>
                        <a:pt x="152110" y="708352"/>
                      </a:lnTo>
                      <a:lnTo>
                        <a:pt x="0" y="391149"/>
                      </a:lnTo>
                      <a:lnTo>
                        <a:pt x="2805" y="391370"/>
                      </a:lnTo>
                      <a:lnTo>
                        <a:pt x="109712" y="465552"/>
                      </a:lnTo>
                      <a:lnTo>
                        <a:pt x="115243" y="410691"/>
                      </a:lnTo>
                      <a:cubicBezTo>
                        <a:pt x="163204" y="176310"/>
                        <a:pt x="370584" y="0"/>
                        <a:pt x="61914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9717D"/>
                    </a:gs>
                    <a:gs pos="100000">
                      <a:srgbClr val="E32E37"/>
                    </a:gs>
                  </a:gsLst>
                  <a:lin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lIns="141750" rtlCol="0" anchor="ctr">
                  <a:normAutofit/>
                </a:bodyPr>
                <a:p>
                  <a:pPr algn="ctr"/>
                  <a:r>
                    <a:rPr lang="zh-CN" altLang="en-US" sz="3200" dirty="0">
                      <a:solidFill>
                        <a:srgbClr val="EC5F74"/>
                      </a:solidFill>
                      <a:latin typeface="方正粗黑宋简体" panose="02000000000000000000" charset="-122"/>
                      <a:ea typeface="方正粗黑宋简体" panose="02000000000000000000" charset="-122"/>
                      <a:sym typeface="Arial" panose="020B0604020202020204" pitchFamily="34" charset="0"/>
                    </a:rPr>
                    <a:t>一</a:t>
                  </a:r>
                  <a:endParaRPr lang="zh-CN" altLang="en-US" sz="3200" dirty="0">
                    <a:solidFill>
                      <a:srgbClr val="EC5F74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任意多边形 43"/>
                <p:cNvSpPr/>
                <p:nvPr>
                  <p:custDataLst>
                    <p:tags r:id="rId5"/>
                  </p:custDataLst>
                </p:nvPr>
              </p:nvSpPr>
              <p:spPr>
                <a:xfrm flipH="1">
                  <a:off x="6986" y="11005"/>
                  <a:ext cx="1352" cy="1224"/>
                </a:xfrm>
                <a:custGeom>
                  <a:avLst/>
                  <a:gdLst>
                    <a:gd name="connsiteX0" fmla="*/ 619143 w 1133493"/>
                    <a:gd name="connsiteY0" fmla="*/ 0 h 1028700"/>
                    <a:gd name="connsiteX1" fmla="*/ 1133493 w 1133493"/>
                    <a:gd name="connsiteY1" fmla="*/ 514350 h 1028700"/>
                    <a:gd name="connsiteX2" fmla="*/ 619143 w 1133493"/>
                    <a:gd name="connsiteY2" fmla="*/ 1028700 h 1028700"/>
                    <a:gd name="connsiteX3" fmla="*/ 331565 w 1133493"/>
                    <a:gd name="connsiteY3" fmla="*/ 940857 h 1028700"/>
                    <a:gd name="connsiteX4" fmla="*/ 287952 w 1133493"/>
                    <a:gd name="connsiteY4" fmla="*/ 904873 h 1028700"/>
                    <a:gd name="connsiteX5" fmla="*/ 606443 w 1133493"/>
                    <a:gd name="connsiteY5" fmla="*/ 904873 h 1028700"/>
                    <a:gd name="connsiteX6" fmla="*/ 606443 w 1133493"/>
                    <a:gd name="connsiteY6" fmla="*/ 903431 h 1028700"/>
                    <a:gd name="connsiteX7" fmla="*/ 619143 w 1133493"/>
                    <a:gd name="connsiteY7" fmla="*/ 904711 h 1028700"/>
                    <a:gd name="connsiteX8" fmla="*/ 1009504 w 1133493"/>
                    <a:gd name="connsiteY8" fmla="*/ 514350 h 1028700"/>
                    <a:gd name="connsiteX9" fmla="*/ 619143 w 1133493"/>
                    <a:gd name="connsiteY9" fmla="*/ 123989 h 1028700"/>
                    <a:gd name="connsiteX10" fmla="*/ 236713 w 1133493"/>
                    <a:gd name="connsiteY10" fmla="*/ 435679 h 1028700"/>
                    <a:gd name="connsiteX11" fmla="*/ 232766 w 1133493"/>
                    <a:gd name="connsiteY11" fmla="*/ 474828 h 1028700"/>
                    <a:gd name="connsiteX12" fmla="*/ 349224 w 1133493"/>
                    <a:gd name="connsiteY12" fmla="*/ 418670 h 1028700"/>
                    <a:gd name="connsiteX13" fmla="*/ 352029 w 1133493"/>
                    <a:gd name="connsiteY13" fmla="*/ 418891 h 1028700"/>
                    <a:gd name="connsiteX14" fmla="*/ 152110 w 1133493"/>
                    <a:gd name="connsiteY14" fmla="*/ 708352 h 1028700"/>
                    <a:gd name="connsiteX15" fmla="*/ 0 w 1133493"/>
                    <a:gd name="connsiteY15" fmla="*/ 391149 h 1028700"/>
                    <a:gd name="connsiteX16" fmla="*/ 2805 w 1133493"/>
                    <a:gd name="connsiteY16" fmla="*/ 391370 h 1028700"/>
                    <a:gd name="connsiteX17" fmla="*/ 109712 w 1133493"/>
                    <a:gd name="connsiteY17" fmla="*/ 465552 h 1028700"/>
                    <a:gd name="connsiteX18" fmla="*/ 115243 w 1133493"/>
                    <a:gd name="connsiteY18" fmla="*/ 410691 h 1028700"/>
                    <a:gd name="connsiteX19" fmla="*/ 619143 w 1133493"/>
                    <a:gd name="connsiteY19" fmla="*/ 0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33493" h="1028700">
                      <a:moveTo>
                        <a:pt x="619143" y="0"/>
                      </a:moveTo>
                      <a:cubicBezTo>
                        <a:pt x="903211" y="0"/>
                        <a:pt x="1133493" y="230282"/>
                        <a:pt x="1133493" y="514350"/>
                      </a:cubicBezTo>
                      <a:cubicBezTo>
                        <a:pt x="1133493" y="798418"/>
                        <a:pt x="903211" y="1028700"/>
                        <a:pt x="619143" y="1028700"/>
                      </a:cubicBezTo>
                      <a:cubicBezTo>
                        <a:pt x="512618" y="1028700"/>
                        <a:pt x="413656" y="996317"/>
                        <a:pt x="331565" y="940857"/>
                      </a:cubicBezTo>
                      <a:lnTo>
                        <a:pt x="287952" y="904873"/>
                      </a:lnTo>
                      <a:lnTo>
                        <a:pt x="606443" y="904873"/>
                      </a:lnTo>
                      <a:lnTo>
                        <a:pt x="606443" y="903431"/>
                      </a:lnTo>
                      <a:lnTo>
                        <a:pt x="619143" y="904711"/>
                      </a:lnTo>
                      <a:cubicBezTo>
                        <a:pt x="834733" y="904711"/>
                        <a:pt x="1009504" y="729940"/>
                        <a:pt x="1009504" y="514350"/>
                      </a:cubicBezTo>
                      <a:cubicBezTo>
                        <a:pt x="1009504" y="298760"/>
                        <a:pt x="834733" y="123989"/>
                        <a:pt x="619143" y="123989"/>
                      </a:cubicBezTo>
                      <a:cubicBezTo>
                        <a:pt x="430502" y="123989"/>
                        <a:pt x="273113" y="257798"/>
                        <a:pt x="236713" y="435679"/>
                      </a:cubicBezTo>
                      <a:lnTo>
                        <a:pt x="232766" y="474828"/>
                      </a:lnTo>
                      <a:lnTo>
                        <a:pt x="349224" y="418670"/>
                      </a:lnTo>
                      <a:lnTo>
                        <a:pt x="352029" y="418891"/>
                      </a:lnTo>
                      <a:lnTo>
                        <a:pt x="152110" y="708352"/>
                      </a:lnTo>
                      <a:lnTo>
                        <a:pt x="0" y="391149"/>
                      </a:lnTo>
                      <a:lnTo>
                        <a:pt x="2805" y="391370"/>
                      </a:lnTo>
                      <a:lnTo>
                        <a:pt x="109712" y="465552"/>
                      </a:lnTo>
                      <a:lnTo>
                        <a:pt x="115243" y="410691"/>
                      </a:lnTo>
                      <a:cubicBezTo>
                        <a:pt x="163204" y="176310"/>
                        <a:pt x="370584" y="0"/>
                        <a:pt x="619143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F5BD7C"/>
                    </a:gs>
                    <a:gs pos="0">
                      <a:srgbClr val="F6D1A7"/>
                    </a:gs>
                    <a:gs pos="100000">
                      <a:srgbClr val="F4A850"/>
                    </a:gs>
                  </a:gsLst>
                  <a:lin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lIns="141750" rtlCol="0" anchor="ctr">
                  <a:normAutofit/>
                </a:bodyPr>
                <a:p>
                  <a:pPr algn="ctr"/>
                  <a:r>
                    <a:rPr lang="zh-CN" altLang="en-US" sz="3200" dirty="0">
                      <a:solidFill>
                        <a:srgbClr val="FFBA55"/>
                      </a:solidFill>
                      <a:latin typeface="方正粗黑宋简体" panose="02000000000000000000" charset="-122"/>
                      <a:ea typeface="方正粗黑宋简体" panose="02000000000000000000" charset="-122"/>
                      <a:sym typeface="Arial" panose="020B0604020202020204" pitchFamily="34" charset="0"/>
                    </a:rPr>
                    <a:t>二</a:t>
                  </a:r>
                  <a:endParaRPr lang="zh-CN" altLang="en-US" sz="3200" dirty="0">
                    <a:solidFill>
                      <a:srgbClr val="FFBA55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任意多边形 48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3416" y="13105"/>
                  <a:ext cx="1349" cy="1224"/>
                </a:xfrm>
                <a:custGeom>
                  <a:avLst/>
                  <a:gdLst>
                    <a:gd name="connsiteX0" fmla="*/ 619143 w 1133493"/>
                    <a:gd name="connsiteY0" fmla="*/ 0 h 1028700"/>
                    <a:gd name="connsiteX1" fmla="*/ 1133493 w 1133493"/>
                    <a:gd name="connsiteY1" fmla="*/ 514350 h 1028700"/>
                    <a:gd name="connsiteX2" fmla="*/ 619143 w 1133493"/>
                    <a:gd name="connsiteY2" fmla="*/ 1028700 h 1028700"/>
                    <a:gd name="connsiteX3" fmla="*/ 115243 w 1133493"/>
                    <a:gd name="connsiteY3" fmla="*/ 618009 h 1028700"/>
                    <a:gd name="connsiteX4" fmla="*/ 109712 w 1133493"/>
                    <a:gd name="connsiteY4" fmla="*/ 563148 h 1028700"/>
                    <a:gd name="connsiteX5" fmla="*/ 2805 w 1133493"/>
                    <a:gd name="connsiteY5" fmla="*/ 637330 h 1028700"/>
                    <a:gd name="connsiteX6" fmla="*/ 0 w 1133493"/>
                    <a:gd name="connsiteY6" fmla="*/ 637551 h 1028700"/>
                    <a:gd name="connsiteX7" fmla="*/ 152110 w 1133493"/>
                    <a:gd name="connsiteY7" fmla="*/ 320348 h 1028700"/>
                    <a:gd name="connsiteX8" fmla="*/ 352029 w 1133493"/>
                    <a:gd name="connsiteY8" fmla="*/ 609809 h 1028700"/>
                    <a:gd name="connsiteX9" fmla="*/ 349224 w 1133493"/>
                    <a:gd name="connsiteY9" fmla="*/ 610030 h 1028700"/>
                    <a:gd name="connsiteX10" fmla="*/ 232766 w 1133493"/>
                    <a:gd name="connsiteY10" fmla="*/ 553872 h 1028700"/>
                    <a:gd name="connsiteX11" fmla="*/ 236713 w 1133493"/>
                    <a:gd name="connsiteY11" fmla="*/ 593021 h 1028700"/>
                    <a:gd name="connsiteX12" fmla="*/ 619143 w 1133493"/>
                    <a:gd name="connsiteY12" fmla="*/ 904711 h 1028700"/>
                    <a:gd name="connsiteX13" fmla="*/ 1009504 w 1133493"/>
                    <a:gd name="connsiteY13" fmla="*/ 514350 h 1028700"/>
                    <a:gd name="connsiteX14" fmla="*/ 619143 w 1133493"/>
                    <a:gd name="connsiteY14" fmla="*/ 123989 h 1028700"/>
                    <a:gd name="connsiteX15" fmla="*/ 606443 w 1133493"/>
                    <a:gd name="connsiteY15" fmla="*/ 125269 h 1028700"/>
                    <a:gd name="connsiteX16" fmla="*/ 606443 w 1133493"/>
                    <a:gd name="connsiteY16" fmla="*/ 123827 h 1028700"/>
                    <a:gd name="connsiteX17" fmla="*/ 287952 w 1133493"/>
                    <a:gd name="connsiteY17" fmla="*/ 123827 h 1028700"/>
                    <a:gd name="connsiteX18" fmla="*/ 331565 w 1133493"/>
                    <a:gd name="connsiteY18" fmla="*/ 87843 h 1028700"/>
                    <a:gd name="connsiteX19" fmla="*/ 619143 w 1133493"/>
                    <a:gd name="connsiteY19" fmla="*/ 0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33493" h="1028700">
                      <a:moveTo>
                        <a:pt x="619143" y="0"/>
                      </a:moveTo>
                      <a:cubicBezTo>
                        <a:pt x="903211" y="0"/>
                        <a:pt x="1133493" y="230282"/>
                        <a:pt x="1133493" y="514350"/>
                      </a:cubicBezTo>
                      <a:cubicBezTo>
                        <a:pt x="1133493" y="798418"/>
                        <a:pt x="903211" y="1028700"/>
                        <a:pt x="619143" y="1028700"/>
                      </a:cubicBezTo>
                      <a:cubicBezTo>
                        <a:pt x="370584" y="1028700"/>
                        <a:pt x="163204" y="852390"/>
                        <a:pt x="115243" y="618009"/>
                      </a:cubicBezTo>
                      <a:lnTo>
                        <a:pt x="109712" y="563148"/>
                      </a:lnTo>
                      <a:lnTo>
                        <a:pt x="2805" y="637330"/>
                      </a:lnTo>
                      <a:lnTo>
                        <a:pt x="0" y="637551"/>
                      </a:lnTo>
                      <a:lnTo>
                        <a:pt x="152110" y="320348"/>
                      </a:lnTo>
                      <a:lnTo>
                        <a:pt x="352029" y="609809"/>
                      </a:lnTo>
                      <a:lnTo>
                        <a:pt x="349224" y="610030"/>
                      </a:lnTo>
                      <a:lnTo>
                        <a:pt x="232766" y="553872"/>
                      </a:lnTo>
                      <a:lnTo>
                        <a:pt x="236713" y="593021"/>
                      </a:lnTo>
                      <a:cubicBezTo>
                        <a:pt x="273113" y="770902"/>
                        <a:pt x="430502" y="904711"/>
                        <a:pt x="619143" y="904711"/>
                      </a:cubicBezTo>
                      <a:cubicBezTo>
                        <a:pt x="834733" y="904711"/>
                        <a:pt x="1009504" y="729940"/>
                        <a:pt x="1009504" y="514350"/>
                      </a:cubicBezTo>
                      <a:cubicBezTo>
                        <a:pt x="1009504" y="298760"/>
                        <a:pt x="834733" y="123989"/>
                        <a:pt x="619143" y="123989"/>
                      </a:cubicBezTo>
                      <a:lnTo>
                        <a:pt x="606443" y="125269"/>
                      </a:lnTo>
                      <a:lnTo>
                        <a:pt x="606443" y="123827"/>
                      </a:lnTo>
                      <a:lnTo>
                        <a:pt x="287952" y="123827"/>
                      </a:lnTo>
                      <a:lnTo>
                        <a:pt x="331565" y="87843"/>
                      </a:lnTo>
                      <a:cubicBezTo>
                        <a:pt x="413656" y="32383"/>
                        <a:pt x="512618" y="0"/>
                        <a:pt x="61914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A0B9"/>
                    </a:gs>
                    <a:gs pos="100000">
                      <a:srgbClr val="5DBDC3"/>
                    </a:gs>
                  </a:gsLst>
                  <a:lin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lIns="141750" rIns="50625" rtlCol="0" anchor="ctr">
                  <a:normAutofit/>
                </a:bodyPr>
                <a:p>
                  <a:pPr algn="ctr"/>
                  <a:r>
                    <a:rPr lang="zh-CN" altLang="en-US" sz="3200" dirty="0">
                      <a:solidFill>
                        <a:srgbClr val="5CBCC2"/>
                      </a:solidFill>
                      <a:latin typeface="方正粗黑宋简体" panose="02000000000000000000" charset="-122"/>
                      <a:ea typeface="方正粗黑宋简体" panose="02000000000000000000" charset="-122"/>
                      <a:sym typeface="Arial" panose="020B0604020202020204" pitchFamily="34" charset="0"/>
                    </a:rPr>
                    <a:t>三</a:t>
                  </a:r>
                  <a:endParaRPr lang="zh-CN" altLang="en-US" sz="3200" dirty="0">
                    <a:solidFill>
                      <a:srgbClr val="5CBCC2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任意多边形 50"/>
                <p:cNvSpPr/>
                <p:nvPr>
                  <p:custDataLst>
                    <p:tags r:id="rId7"/>
                  </p:custDataLst>
                </p:nvPr>
              </p:nvSpPr>
              <p:spPr>
                <a:xfrm flipH="1">
                  <a:off x="6986" y="13105"/>
                  <a:ext cx="1442" cy="1224"/>
                </a:xfrm>
                <a:custGeom>
                  <a:avLst/>
                  <a:gdLst>
                    <a:gd name="connsiteX0" fmla="*/ 619143 w 1133493"/>
                    <a:gd name="connsiteY0" fmla="*/ 0 h 1028700"/>
                    <a:gd name="connsiteX1" fmla="*/ 1133493 w 1133493"/>
                    <a:gd name="connsiteY1" fmla="*/ 514350 h 1028700"/>
                    <a:gd name="connsiteX2" fmla="*/ 619143 w 1133493"/>
                    <a:gd name="connsiteY2" fmla="*/ 1028700 h 1028700"/>
                    <a:gd name="connsiteX3" fmla="*/ 115243 w 1133493"/>
                    <a:gd name="connsiteY3" fmla="*/ 618009 h 1028700"/>
                    <a:gd name="connsiteX4" fmla="*/ 109712 w 1133493"/>
                    <a:gd name="connsiteY4" fmla="*/ 563148 h 1028700"/>
                    <a:gd name="connsiteX5" fmla="*/ 2805 w 1133493"/>
                    <a:gd name="connsiteY5" fmla="*/ 637330 h 1028700"/>
                    <a:gd name="connsiteX6" fmla="*/ 0 w 1133493"/>
                    <a:gd name="connsiteY6" fmla="*/ 637551 h 1028700"/>
                    <a:gd name="connsiteX7" fmla="*/ 152110 w 1133493"/>
                    <a:gd name="connsiteY7" fmla="*/ 320348 h 1028700"/>
                    <a:gd name="connsiteX8" fmla="*/ 352029 w 1133493"/>
                    <a:gd name="connsiteY8" fmla="*/ 609809 h 1028700"/>
                    <a:gd name="connsiteX9" fmla="*/ 349224 w 1133493"/>
                    <a:gd name="connsiteY9" fmla="*/ 610030 h 1028700"/>
                    <a:gd name="connsiteX10" fmla="*/ 232766 w 1133493"/>
                    <a:gd name="connsiteY10" fmla="*/ 553872 h 1028700"/>
                    <a:gd name="connsiteX11" fmla="*/ 236713 w 1133493"/>
                    <a:gd name="connsiteY11" fmla="*/ 593021 h 1028700"/>
                    <a:gd name="connsiteX12" fmla="*/ 619143 w 1133493"/>
                    <a:gd name="connsiteY12" fmla="*/ 904711 h 1028700"/>
                    <a:gd name="connsiteX13" fmla="*/ 1009504 w 1133493"/>
                    <a:gd name="connsiteY13" fmla="*/ 514350 h 1028700"/>
                    <a:gd name="connsiteX14" fmla="*/ 619143 w 1133493"/>
                    <a:gd name="connsiteY14" fmla="*/ 123989 h 1028700"/>
                    <a:gd name="connsiteX15" fmla="*/ 606443 w 1133493"/>
                    <a:gd name="connsiteY15" fmla="*/ 125269 h 1028700"/>
                    <a:gd name="connsiteX16" fmla="*/ 606443 w 1133493"/>
                    <a:gd name="connsiteY16" fmla="*/ 123827 h 1028700"/>
                    <a:gd name="connsiteX17" fmla="*/ 287952 w 1133493"/>
                    <a:gd name="connsiteY17" fmla="*/ 123827 h 1028700"/>
                    <a:gd name="connsiteX18" fmla="*/ 331565 w 1133493"/>
                    <a:gd name="connsiteY18" fmla="*/ 87843 h 1028700"/>
                    <a:gd name="connsiteX19" fmla="*/ 619143 w 1133493"/>
                    <a:gd name="connsiteY19" fmla="*/ 0 h 1028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33493" h="1028700">
                      <a:moveTo>
                        <a:pt x="619143" y="0"/>
                      </a:moveTo>
                      <a:cubicBezTo>
                        <a:pt x="903211" y="0"/>
                        <a:pt x="1133493" y="230282"/>
                        <a:pt x="1133493" y="514350"/>
                      </a:cubicBezTo>
                      <a:cubicBezTo>
                        <a:pt x="1133493" y="798418"/>
                        <a:pt x="903211" y="1028700"/>
                        <a:pt x="619143" y="1028700"/>
                      </a:cubicBezTo>
                      <a:cubicBezTo>
                        <a:pt x="370584" y="1028700"/>
                        <a:pt x="163204" y="852390"/>
                        <a:pt x="115243" y="618009"/>
                      </a:cubicBezTo>
                      <a:lnTo>
                        <a:pt x="109712" y="563148"/>
                      </a:lnTo>
                      <a:lnTo>
                        <a:pt x="2805" y="637330"/>
                      </a:lnTo>
                      <a:lnTo>
                        <a:pt x="0" y="637551"/>
                      </a:lnTo>
                      <a:lnTo>
                        <a:pt x="152110" y="320348"/>
                      </a:lnTo>
                      <a:lnTo>
                        <a:pt x="352029" y="609809"/>
                      </a:lnTo>
                      <a:lnTo>
                        <a:pt x="349224" y="610030"/>
                      </a:lnTo>
                      <a:lnTo>
                        <a:pt x="232766" y="553872"/>
                      </a:lnTo>
                      <a:lnTo>
                        <a:pt x="236713" y="593021"/>
                      </a:lnTo>
                      <a:cubicBezTo>
                        <a:pt x="273113" y="770902"/>
                        <a:pt x="430502" y="904711"/>
                        <a:pt x="619143" y="904711"/>
                      </a:cubicBezTo>
                      <a:cubicBezTo>
                        <a:pt x="834733" y="904711"/>
                        <a:pt x="1009504" y="729940"/>
                        <a:pt x="1009504" y="514350"/>
                      </a:cubicBezTo>
                      <a:cubicBezTo>
                        <a:pt x="1009504" y="298760"/>
                        <a:pt x="834733" y="123989"/>
                        <a:pt x="619143" y="123989"/>
                      </a:cubicBezTo>
                      <a:lnTo>
                        <a:pt x="606443" y="125269"/>
                      </a:lnTo>
                      <a:lnTo>
                        <a:pt x="606443" y="123827"/>
                      </a:lnTo>
                      <a:lnTo>
                        <a:pt x="287952" y="123827"/>
                      </a:lnTo>
                      <a:lnTo>
                        <a:pt x="331565" y="87843"/>
                      </a:lnTo>
                      <a:cubicBezTo>
                        <a:pt x="413656" y="32383"/>
                        <a:pt x="512618" y="0"/>
                        <a:pt x="619143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rgbClr val="9275AA"/>
                    </a:gs>
                    <a:gs pos="0">
                      <a:srgbClr val="B6A3C6"/>
                    </a:gs>
                    <a:gs pos="100000">
                      <a:srgbClr val="6D478D"/>
                    </a:gs>
                  </a:gsLst>
                  <a:lin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rgbClr val="72C5EA">
                    <a:shade val="50000"/>
                  </a:srgbClr>
                </a:lnRef>
                <a:fillRef idx="1">
                  <a:srgbClr val="72C5EA"/>
                </a:fillRef>
                <a:effectRef idx="0">
                  <a:srgbClr val="72C5EA"/>
                </a:effectRef>
                <a:fontRef idx="minor">
                  <a:srgbClr val="FFFFFF"/>
                </a:fontRef>
              </p:style>
              <p:txBody>
                <a:bodyPr lIns="141750" rIns="50625" rtlCol="0" anchor="ctr">
                  <a:normAutofit/>
                </a:bodyPr>
                <a:p>
                  <a:pPr algn="ctr"/>
                  <a:r>
                    <a:rPr lang="zh-CN" altLang="en-US" sz="3200" dirty="0">
                      <a:solidFill>
                        <a:srgbClr val="7030A0"/>
                      </a:solidFill>
                      <a:latin typeface="方正粗黑宋简体" panose="02000000000000000000" charset="-122"/>
                      <a:ea typeface="方正粗黑宋简体" panose="02000000000000000000" charset="-122"/>
                      <a:sym typeface="Arial" panose="020B0604020202020204" pitchFamily="34" charset="0"/>
                    </a:rPr>
                    <a:t>四</a:t>
                  </a:r>
                  <a:endParaRPr lang="zh-CN" altLang="en-US" sz="3200" dirty="0">
                    <a:solidFill>
                      <a:srgbClr val="7030A0"/>
                    </a:solidFill>
                    <a:latin typeface="方正粗黑宋简体" panose="02000000000000000000" charset="-122"/>
                    <a:ea typeface="方正粗黑宋简体" panose="02000000000000000000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3" name="组合 52"/>
                <p:cNvGrpSpPr/>
                <p:nvPr/>
              </p:nvGrpSpPr>
              <p:grpSpPr>
                <a:xfrm>
                  <a:off x="2617" y="11649"/>
                  <a:ext cx="6824" cy="2024"/>
                  <a:chOff x="2687" y="10712"/>
                  <a:chExt cx="6824" cy="3775"/>
                </a:xfrm>
              </p:grpSpPr>
              <p:sp>
                <p:nvSpPr>
                  <p:cNvPr id="55" name="菱形 54"/>
                  <p:cNvSpPr/>
                  <p:nvPr/>
                </p:nvSpPr>
                <p:spPr>
                  <a:xfrm>
                    <a:off x="2687" y="10820"/>
                    <a:ext cx="2223" cy="1687"/>
                  </a:xfrm>
                  <a:prstGeom prst="diamond">
                    <a:avLst/>
                  </a:prstGeom>
                  <a:gradFill>
                    <a:gsLst>
                      <a:gs pos="0">
                        <a:srgbClr val="D9717D"/>
                      </a:gs>
                      <a:gs pos="100000">
                        <a:srgbClr val="E32E37"/>
                      </a:gs>
                    </a:gsLst>
                    <a:lin scaled="1"/>
                  </a:gra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rgbClr val="6096E6">
                      <a:shade val="50000"/>
                    </a:srgbClr>
                  </a:lnRef>
                  <a:fillRef idx="1">
                    <a:srgbClr val="6096E6"/>
                  </a:fillRef>
                  <a:effectRef idx="0">
                    <a:srgbClr val="6096E6"/>
                  </a:effectRef>
                  <a:fontRef idx="minor">
                    <a:sysClr val="window" lastClr="FFFFFF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2400" b="1">
                        <a:latin typeface="+mn-ea"/>
                      </a:rPr>
                      <a:t>区域</a:t>
                    </a:r>
                    <a:endParaRPr lang="zh-CN" altLang="en-US" sz="2400" b="1">
                      <a:latin typeface="+mn-ea"/>
                    </a:endParaRPr>
                  </a:p>
                  <a:p>
                    <a:pPr algn="ctr"/>
                    <a:r>
                      <a:rPr lang="zh-CN" altLang="en-US" sz="2400" b="1">
                        <a:latin typeface="+mn-ea"/>
                      </a:rPr>
                      <a:t>认知</a:t>
                    </a:r>
                    <a:endParaRPr lang="zh-CN" altLang="en-US" sz="2400" b="1">
                      <a:latin typeface="+mn-ea"/>
                    </a:endParaRPr>
                  </a:p>
                </p:txBody>
              </p:sp>
              <p:sp>
                <p:nvSpPr>
                  <p:cNvPr id="56" name="菱形 55"/>
                  <p:cNvSpPr/>
                  <p:nvPr/>
                </p:nvSpPr>
                <p:spPr>
                  <a:xfrm>
                    <a:off x="7288" y="10712"/>
                    <a:ext cx="2223" cy="1696"/>
                  </a:xfrm>
                  <a:prstGeom prst="diamond">
                    <a:avLst/>
                  </a:prstGeom>
                  <a:gradFill>
                    <a:gsLst>
                      <a:gs pos="50000">
                        <a:srgbClr val="EBA874"/>
                      </a:gs>
                      <a:gs pos="0">
                        <a:srgbClr val="F2C5A2"/>
                      </a:gs>
                      <a:gs pos="100000">
                        <a:srgbClr val="E48B45"/>
                      </a:gs>
                    </a:gsLst>
                    <a:lin scaled="1"/>
                  </a:gra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rgbClr val="6096E6">
                      <a:shade val="50000"/>
                    </a:srgbClr>
                  </a:lnRef>
                  <a:fillRef idx="1">
                    <a:srgbClr val="6096E6"/>
                  </a:fillRef>
                  <a:effectRef idx="0">
                    <a:srgbClr val="6096E6"/>
                  </a:effectRef>
                  <a:fontRef idx="minor">
                    <a:sysClr val="window" lastClr="FFFFFF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2400" b="1">
                        <a:latin typeface="+mn-ea"/>
                      </a:rPr>
                      <a:t>综合</a:t>
                    </a:r>
                    <a:endParaRPr lang="zh-CN" altLang="en-US" sz="2400" b="1">
                      <a:latin typeface="+mn-ea"/>
                    </a:endParaRPr>
                  </a:p>
                  <a:p>
                    <a:pPr algn="ctr"/>
                    <a:r>
                      <a:rPr lang="zh-CN" altLang="en-US" sz="2400" b="1">
                        <a:latin typeface="+mn-ea"/>
                      </a:rPr>
                      <a:t>思维</a:t>
                    </a:r>
                    <a:endParaRPr lang="zh-CN" altLang="en-US" sz="2400" b="1">
                      <a:latin typeface="+mn-ea"/>
                    </a:endParaRPr>
                  </a:p>
                </p:txBody>
              </p:sp>
              <p:sp>
                <p:nvSpPr>
                  <p:cNvPr id="57" name="菱形 56"/>
                  <p:cNvSpPr/>
                  <p:nvPr/>
                </p:nvSpPr>
                <p:spPr>
                  <a:xfrm>
                    <a:off x="2687" y="12689"/>
                    <a:ext cx="2223" cy="1687"/>
                  </a:xfrm>
                  <a:prstGeom prst="diamond">
                    <a:avLst/>
                  </a:prstGeom>
                  <a:gradFill>
                    <a:gsLst>
                      <a:gs pos="0">
                        <a:srgbClr val="56A0B9"/>
                      </a:gs>
                      <a:gs pos="100000">
                        <a:srgbClr val="5DBDC3"/>
                      </a:gs>
                    </a:gsLst>
                    <a:lin scaled="1"/>
                  </a:gra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rgbClr val="6096E6">
                      <a:shade val="50000"/>
                    </a:srgbClr>
                  </a:lnRef>
                  <a:fillRef idx="1">
                    <a:srgbClr val="6096E6"/>
                  </a:fillRef>
                  <a:effectRef idx="0">
                    <a:srgbClr val="6096E6"/>
                  </a:effectRef>
                  <a:fontRef idx="minor">
                    <a:sysClr val="window" lastClr="FFFFFF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2400" b="1">
                        <a:latin typeface="+mn-ea"/>
                        <a:sym typeface="+mn-ea"/>
                      </a:rPr>
                      <a:t>地理</a:t>
                    </a:r>
                    <a:r>
                      <a:rPr lang="zh-CN" altLang="en-US" sz="2400" b="1">
                        <a:latin typeface="+mn-ea"/>
                        <a:sym typeface="+mn-ea"/>
                      </a:rPr>
                      <a:t>实践力</a:t>
                    </a:r>
                    <a:endParaRPr lang="zh-CN" altLang="en-US" sz="2400" b="1">
                      <a:latin typeface="+mn-ea"/>
                      <a:sym typeface="+mn-ea"/>
                    </a:endParaRPr>
                  </a:p>
                </p:txBody>
              </p:sp>
              <p:sp>
                <p:nvSpPr>
                  <p:cNvPr id="58" name="菱形 57"/>
                  <p:cNvSpPr/>
                  <p:nvPr/>
                </p:nvSpPr>
                <p:spPr>
                  <a:xfrm>
                    <a:off x="7277" y="12676"/>
                    <a:ext cx="2223" cy="1811"/>
                  </a:xfrm>
                  <a:prstGeom prst="diamond">
                    <a:avLst/>
                  </a:prstGeom>
                  <a:gradFill>
                    <a:gsLst>
                      <a:gs pos="50000">
                        <a:srgbClr val="9275AA"/>
                      </a:gs>
                      <a:gs pos="0">
                        <a:srgbClr val="B6A3C6"/>
                      </a:gs>
                      <a:gs pos="100000">
                        <a:srgbClr val="6D478D"/>
                      </a:gs>
                    </a:gsLst>
                    <a:lin scaled="1"/>
                  </a:gra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rgbClr val="6096E6">
                      <a:shade val="50000"/>
                    </a:srgbClr>
                  </a:lnRef>
                  <a:fillRef idx="1">
                    <a:srgbClr val="6096E6"/>
                  </a:fillRef>
                  <a:effectRef idx="0">
                    <a:srgbClr val="6096E6"/>
                  </a:effectRef>
                  <a:fontRef idx="minor">
                    <a:sysClr val="window" lastClr="FFFFFF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2400" b="1">
                        <a:latin typeface="+mn-ea"/>
                        <a:sym typeface="+mn-ea"/>
                      </a:rPr>
                      <a:t>人地协调</a:t>
                    </a:r>
                    <a:r>
                      <a:rPr lang="zh-CN" altLang="en-US" sz="2400" b="1">
                        <a:latin typeface="+mn-ea"/>
                        <a:sym typeface="+mn-ea"/>
                      </a:rPr>
                      <a:t>观</a:t>
                    </a:r>
                    <a:endParaRPr lang="zh-CN" altLang="en-US" sz="2400" b="1">
                      <a:latin typeface="+mn-ea"/>
                      <a:sym typeface="+mn-ea"/>
                    </a:endParaRPr>
                  </a:p>
                </p:txBody>
              </p:sp>
            </p:grpSp>
          </p:grpSp>
          <p:sp>
            <p:nvSpPr>
              <p:cNvPr id="59" name="下箭头 58"/>
              <p:cNvSpPr/>
              <p:nvPr/>
            </p:nvSpPr>
            <p:spPr>
              <a:xfrm rot="16200000">
                <a:off x="17135" y="3669"/>
                <a:ext cx="538" cy="557"/>
              </a:xfrm>
              <a:prstGeom prst="downArrow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方正粗黑宋简体" panose="02000000000000000000" charset="-122"/>
                  <a:ea typeface="方正粗黑宋简体" panose="02000000000000000000" charset="-122"/>
                </a:endParaRPr>
              </a:p>
            </p:txBody>
          </p:sp>
          <p:sp>
            <p:nvSpPr>
              <p:cNvPr id="60" name="下箭头 59"/>
              <p:cNvSpPr/>
              <p:nvPr/>
            </p:nvSpPr>
            <p:spPr>
              <a:xfrm rot="16200000">
                <a:off x="17135" y="5759"/>
                <a:ext cx="538" cy="557"/>
              </a:xfrm>
              <a:prstGeom prst="downArrow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方正粗黑宋简体" panose="02000000000000000000" charset="-122"/>
                  <a:ea typeface="方正粗黑宋简体" panose="02000000000000000000" charset="-122"/>
                </a:endParaRPr>
              </a:p>
            </p:txBody>
          </p:sp>
          <p:sp>
            <p:nvSpPr>
              <p:cNvPr id="64" name="圆角矩形 63"/>
              <p:cNvSpPr/>
              <p:nvPr/>
            </p:nvSpPr>
            <p:spPr>
              <a:xfrm>
                <a:off x="9163" y="2250"/>
                <a:ext cx="1963" cy="523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rgbClr val="6096E6">
                  <a:shade val="50000"/>
                </a:srgbClr>
              </a:lnRef>
              <a:fillRef idx="1">
                <a:srgbClr val="6096E6"/>
              </a:fillRef>
              <a:effectRef idx="0">
                <a:srgbClr val="6096E6"/>
              </a:effectRef>
              <a:fontRef idx="minor">
                <a:sysClr val="window" lastClr="FFFFFF"/>
              </a:fontRef>
            </p:style>
            <p:txBody>
              <a:bodyPr rtlCol="0" anchor="ctr"/>
              <a:p>
                <a:pPr algn="ctr"/>
                <a:r>
                  <a:rPr lang="zh-CN" altLang="en-US" sz="3600" b="1">
                    <a:solidFill>
                      <a:schemeClr val="bg1"/>
                    </a:solidFill>
                    <a:latin typeface="方正粗黑宋简体" panose="02000000000000000000" charset="-122"/>
                    <a:ea typeface="方正粗黑宋简体" panose="02000000000000000000" charset="-122"/>
                  </a:rPr>
                  <a:t>核心素养</a:t>
                </a:r>
                <a:endParaRPr lang="zh-CN" altLang="en-US" sz="3600" b="1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422910" y="2788285"/>
            <a:ext cx="3001645" cy="46037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科学描述，关联分析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801100" y="2769235"/>
            <a:ext cx="3001645" cy="46037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辩证分析，构建因果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20370" y="5676265"/>
            <a:ext cx="3001645" cy="46037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观察解释，迁移应用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674735" y="5645785"/>
            <a:ext cx="3268345" cy="460375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  <a:prstDash val="sysDash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多角度评估，形成观念</a:t>
            </a:r>
            <a:endParaRPr lang="zh-CN" altLang="en-US" sz="2400" b="1">
              <a:solidFill>
                <a:schemeClr val="tx2">
                  <a:lumMod val="90000"/>
                  <a:lumOff val="1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-1219200" y="1539240"/>
            <a:ext cx="14204950" cy="958215"/>
          </a:xfrm>
          <a:prstGeom prst="rect">
            <a:avLst/>
          </a:prstGeom>
        </p:spPr>
        <p:txBody>
          <a:bodyPr wrap="square">
            <a:spAutoFit/>
          </a:bodyPr>
          <a:p>
            <a:pPr marL="1642110" lvl="1" indent="0" algn="l" defTabSz="266700">
              <a:spcBef>
                <a:spcPts val="500"/>
              </a:spcBef>
              <a:spcAft>
                <a:spcPts val="500"/>
              </a:spcAft>
              <a:buFont typeface="Courier New" panose="02070309020205020404"/>
              <a:buNone/>
              <a:tabLst>
                <a:tab pos="914400" algn="l"/>
              </a:tabLst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核心宗旨：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通过对荆江曲流这一典型案例的深度探究，促进学生地理核心素养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1642110" lvl="1" indent="0" algn="l" defTabSz="266700">
              <a:spcBef>
                <a:spcPts val="500"/>
              </a:spcBef>
              <a:spcAft>
                <a:spcPts val="500"/>
              </a:spcAft>
              <a:buFont typeface="Courier New" panose="02070309020205020404"/>
              <a:buNone/>
              <a:tabLst>
                <a:tab pos="914400" algn="l"/>
              </a:tabLst>
            </a:pP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的融合发展。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0" grpId="0" bldLvl="0" animBg="1"/>
      <p:bldP spid="72" grpId="0" bldLvl="0" animBg="1"/>
      <p:bldP spid="7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40640" y="777875"/>
            <a:ext cx="3427730" cy="539750"/>
            <a:chOff x="724" y="1225"/>
            <a:chExt cx="5398" cy="850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539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理念引领，知行合一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899" y="2061"/>
              <a:ext cx="5050" cy="14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1226185" y="2358390"/>
            <a:ext cx="10567035" cy="429895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1.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强调学习是学习者基于原有经验，对新知识的意义进行主动建构的过程。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1226185" y="3506470"/>
            <a:ext cx="10567670" cy="429895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2.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认为学习本质上是情境性的，知识在真实、复杂的情境中才能被真正理解和应用。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77215" y="3046095"/>
            <a:ext cx="2685415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情境认知理论：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577215" y="1898015"/>
            <a:ext cx="2685415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建构主义学习理论：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218565" y="4654550"/>
            <a:ext cx="10575925" cy="429895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3.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倡导学生通过批判性思维、问题解决和协作，掌握学科本质，并实现知识的迁移创新。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577215" y="4194175"/>
            <a:ext cx="268605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深度学习理论：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577215" y="5711190"/>
            <a:ext cx="11216640" cy="53784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8000">
                  <a:schemeClr val="accent1">
                    <a:lumMod val="45000"/>
                    <a:lumOff val="55000"/>
                  </a:schemeClr>
                </a:gs>
                <a:gs pos="31000">
                  <a:schemeClr val="accent1">
                    <a:lumMod val="45000"/>
                    <a:lumOff val="55000"/>
                  </a:schemeClr>
                </a:gs>
                <a:gs pos="33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-83185" y="777875"/>
            <a:ext cx="1993900" cy="5488940"/>
            <a:chOff x="724" y="1225"/>
            <a:chExt cx="5398" cy="8644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539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【方法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集成】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501" y="2061"/>
              <a:ext cx="4449" cy="0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724" y="9047"/>
              <a:ext cx="539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具体方法】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128895" y="3956050"/>
            <a:ext cx="66662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/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/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fontAlgn="auto"/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在关键环节通过小组实验、角色扮演等形式，促进思维的碰撞与智慧的共享。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065395" y="1195070"/>
            <a:ext cx="4801870" cy="1821180"/>
            <a:chOff x="10347" y="2038"/>
            <a:chExt cx="7562" cy="2868"/>
          </a:xfrm>
        </p:grpSpPr>
        <p:sp>
          <p:nvSpPr>
            <p:cNvPr id="20" name="圆角矩形 19"/>
            <p:cNvSpPr/>
            <p:nvPr>
              <p:custDataLst>
                <p:tags r:id="rId2"/>
              </p:custDataLst>
            </p:nvPr>
          </p:nvSpPr>
          <p:spPr>
            <a:xfrm>
              <a:off x="11477" y="2038"/>
              <a:ext cx="6432" cy="83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古诗中的地理奥秘是什么？</a:t>
              </a:r>
              <a:endPara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3" name="圆角矩形 2"/>
            <p:cNvSpPr/>
            <p:nvPr>
              <p:custDataLst>
                <p:tags r:id="rId3"/>
              </p:custDataLst>
            </p:nvPr>
          </p:nvSpPr>
          <p:spPr>
            <a:xfrm>
              <a:off x="11477" y="3055"/>
              <a:ext cx="6432" cy="83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曲流为何如此弯曲？</a:t>
              </a:r>
              <a:endPara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4" name="圆角矩形 3"/>
            <p:cNvSpPr/>
            <p:nvPr>
              <p:custDataLst>
                <p:tags r:id="rId4"/>
              </p:custDataLst>
            </p:nvPr>
          </p:nvSpPr>
          <p:spPr>
            <a:xfrm>
              <a:off x="11477" y="4072"/>
              <a:ext cx="6432" cy="834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chemeClr val="accent2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r>
                <a:rPr lang="zh-CN" altLang="en-US" sz="20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裁弯取直是福是祸？</a:t>
              </a:r>
              <a:endPara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7" name="左大括号 6"/>
            <p:cNvSpPr/>
            <p:nvPr/>
          </p:nvSpPr>
          <p:spPr>
            <a:xfrm>
              <a:off x="10347" y="2284"/>
              <a:ext cx="843" cy="2466"/>
            </a:xfrm>
            <a:prstGeom prst="leftBrac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2" name="圆角矩形 71"/>
          <p:cNvSpPr/>
          <p:nvPr>
            <p:custDataLst>
              <p:tags r:id="rId5"/>
            </p:custDataLst>
          </p:nvPr>
        </p:nvSpPr>
        <p:spPr>
          <a:xfrm>
            <a:off x="822325" y="1734820"/>
            <a:ext cx="3726815" cy="6216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p>
            <a:pPr algn="l">
              <a:lnSpc>
                <a:spcPct val="0"/>
              </a:lnSpc>
            </a:pPr>
            <a:endParaRPr lang="en-US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0"/>
              </a:lnSpc>
            </a:pPr>
            <a:endParaRPr lang="en-US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0"/>
              </a:lnSpc>
            </a:pPr>
            <a:endParaRPr lang="en-US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0"/>
              </a:lnSpc>
            </a:pPr>
            <a:r>
              <a:rPr lang="en-US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❊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基于问题的学习法：</a:t>
            </a:r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5" name="圆角矩形 14"/>
          <p:cNvSpPr/>
          <p:nvPr>
            <p:custDataLst>
              <p:tags r:id="rId6"/>
            </p:custDataLst>
          </p:nvPr>
        </p:nvSpPr>
        <p:spPr>
          <a:xfrm>
            <a:off x="822325" y="3269615"/>
            <a:ext cx="3726815" cy="6216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p>
            <a:pPr algn="l">
              <a:lnSpc>
                <a:spcPct val="0"/>
              </a:lnSpc>
            </a:pPr>
            <a:r>
              <a:rPr lang="en-US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❊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基于项目的学习法：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28895" y="3325495"/>
            <a:ext cx="68129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/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将整个课堂设计为一个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解密荆江曲流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的微项目，学生像地理学家一样，经历从观察到实验，再到决策的全过程。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8" name="圆角矩形 27"/>
          <p:cNvSpPr/>
          <p:nvPr>
            <p:custDataLst>
              <p:tags r:id="rId7"/>
            </p:custDataLst>
          </p:nvPr>
        </p:nvSpPr>
        <p:spPr>
          <a:xfrm>
            <a:off x="822325" y="4531360"/>
            <a:ext cx="3726815" cy="62166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p>
            <a:pPr algn="l">
              <a:lnSpc>
                <a:spcPct val="0"/>
              </a:lnSpc>
            </a:pP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❊合作探究学习法：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2638425" y="5696585"/>
            <a:ext cx="8970645" cy="635000"/>
            <a:chOff x="3763" y="8971"/>
            <a:chExt cx="14127" cy="1000"/>
          </a:xfrm>
        </p:grpSpPr>
        <p:sp>
          <p:nvSpPr>
            <p:cNvPr id="31" name="六边形 30"/>
            <p:cNvSpPr/>
            <p:nvPr/>
          </p:nvSpPr>
          <p:spPr>
            <a:xfrm>
              <a:off x="3763" y="8971"/>
              <a:ext cx="3439" cy="1001"/>
            </a:xfrm>
            <a:prstGeom prst="hexago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宋体" panose="02010600030101010101" pitchFamily="2" charset="-122"/>
                  <a:ea typeface="宋体" panose="02010600030101010101" pitchFamily="2" charset="-122"/>
                </a:rPr>
                <a:t>直观演示法</a:t>
              </a:r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六边形 31"/>
            <p:cNvSpPr/>
            <p:nvPr>
              <p:custDataLst>
                <p:tags r:id="rId8"/>
              </p:custDataLst>
            </p:nvPr>
          </p:nvSpPr>
          <p:spPr>
            <a:xfrm>
              <a:off x="9128" y="8971"/>
              <a:ext cx="3439" cy="1001"/>
            </a:xfrm>
            <a:prstGeom prst="hexago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宋体" panose="02010600030101010101" pitchFamily="2" charset="-122"/>
                  <a:ea typeface="宋体" panose="02010600030101010101" pitchFamily="2" charset="-122"/>
                </a:rPr>
                <a:t>实验探究法</a:t>
              </a:r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六边形 32"/>
            <p:cNvSpPr/>
            <p:nvPr>
              <p:custDataLst>
                <p:tags r:id="rId9"/>
              </p:custDataLst>
            </p:nvPr>
          </p:nvSpPr>
          <p:spPr>
            <a:xfrm>
              <a:off x="14452" y="8971"/>
              <a:ext cx="3439" cy="1001"/>
            </a:xfrm>
            <a:prstGeom prst="hexago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宋体" panose="02010600030101010101" pitchFamily="2" charset="-122"/>
                  <a:ea typeface="宋体" panose="02010600030101010101" pitchFamily="2" charset="-122"/>
                </a:rPr>
                <a:t>角色扮演法</a:t>
              </a:r>
              <a:endParaRPr lang="zh-CN" altLang="en-US" sz="24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4" name="任意多边形: 形状 543"/>
            <p:cNvSpPr/>
            <p:nvPr>
              <p:custDataLst>
                <p:tags r:id="rId10"/>
              </p:custDataLst>
            </p:nvPr>
          </p:nvSpPr>
          <p:spPr>
            <a:xfrm rot="5400000">
              <a:off x="7819" y="8877"/>
              <a:ext cx="682" cy="1217"/>
            </a:xfrm>
            <a:custGeom>
              <a:avLst/>
              <a:gdLst>
                <a:gd name="connsiteX0" fmla="*/ 202633 w 416172"/>
                <a:gd name="connsiteY0" fmla="*/ 0 h 485927"/>
                <a:gd name="connsiteX1" fmla="*/ 374083 w 416172"/>
                <a:gd name="connsiteY1" fmla="*/ 157551 h 485927"/>
                <a:gd name="connsiteX2" fmla="*/ 294275 w 416172"/>
                <a:gd name="connsiteY2" fmla="*/ 157551 h 485927"/>
                <a:gd name="connsiteX3" fmla="*/ 306015 w 416172"/>
                <a:gd name="connsiteY3" fmla="*/ 222549 h 485927"/>
                <a:gd name="connsiteX4" fmla="*/ 416172 w 416172"/>
                <a:gd name="connsiteY4" fmla="*/ 485927 h 485927"/>
                <a:gd name="connsiteX5" fmla="*/ 0 w 416172"/>
                <a:gd name="connsiteY5" fmla="*/ 485927 h 485927"/>
                <a:gd name="connsiteX6" fmla="*/ 112166 w 416172"/>
                <a:gd name="connsiteY6" fmla="*/ 219870 h 485927"/>
                <a:gd name="connsiteX7" fmla="*/ 122329 w 416172"/>
                <a:gd name="connsiteY7" fmla="*/ 157551 h 485927"/>
                <a:gd name="connsiteX8" fmla="*/ 31183 w 416172"/>
                <a:gd name="connsiteY8" fmla="*/ 157551 h 485927"/>
                <a:gd name="connsiteX9" fmla="*/ 202633 w 416172"/>
                <a:gd name="connsiteY9" fmla="*/ 0 h 48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172" h="485927">
                  <a:moveTo>
                    <a:pt x="202633" y="0"/>
                  </a:moveTo>
                  <a:cubicBezTo>
                    <a:pt x="238352" y="59661"/>
                    <a:pt x="269308" y="105034"/>
                    <a:pt x="374083" y="157551"/>
                  </a:cubicBezTo>
                  <a:lnTo>
                    <a:pt x="294275" y="157551"/>
                  </a:lnTo>
                  <a:lnTo>
                    <a:pt x="306015" y="222549"/>
                  </a:lnTo>
                  <a:cubicBezTo>
                    <a:pt x="326661" y="313020"/>
                    <a:pt x="361370" y="404832"/>
                    <a:pt x="416172" y="485927"/>
                  </a:cubicBezTo>
                  <a:lnTo>
                    <a:pt x="0" y="485927"/>
                  </a:lnTo>
                  <a:cubicBezTo>
                    <a:pt x="54801" y="401260"/>
                    <a:pt x="92191" y="308555"/>
                    <a:pt x="112166" y="219870"/>
                  </a:cubicBezTo>
                  <a:lnTo>
                    <a:pt x="122329" y="157551"/>
                  </a:lnTo>
                  <a:lnTo>
                    <a:pt x="31183" y="157551"/>
                  </a:lnTo>
                  <a:cubicBezTo>
                    <a:pt x="131195" y="107415"/>
                    <a:pt x="181202" y="45373"/>
                    <a:pt x="202633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8100">
              <a:noFill/>
            </a:ln>
            <a:effectLst>
              <a:outerShdw blurRad="411480" dist="123444" dir="5400000" sx="108000" sy="108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任意多边形: 形状 543"/>
            <p:cNvSpPr/>
            <p:nvPr>
              <p:custDataLst>
                <p:tags r:id="rId11"/>
              </p:custDataLst>
            </p:nvPr>
          </p:nvSpPr>
          <p:spPr>
            <a:xfrm rot="5400000">
              <a:off x="13158" y="8875"/>
              <a:ext cx="682" cy="1217"/>
            </a:xfrm>
            <a:custGeom>
              <a:avLst/>
              <a:gdLst>
                <a:gd name="connsiteX0" fmla="*/ 202633 w 416172"/>
                <a:gd name="connsiteY0" fmla="*/ 0 h 485927"/>
                <a:gd name="connsiteX1" fmla="*/ 374083 w 416172"/>
                <a:gd name="connsiteY1" fmla="*/ 157551 h 485927"/>
                <a:gd name="connsiteX2" fmla="*/ 294275 w 416172"/>
                <a:gd name="connsiteY2" fmla="*/ 157551 h 485927"/>
                <a:gd name="connsiteX3" fmla="*/ 306015 w 416172"/>
                <a:gd name="connsiteY3" fmla="*/ 222549 h 485927"/>
                <a:gd name="connsiteX4" fmla="*/ 416172 w 416172"/>
                <a:gd name="connsiteY4" fmla="*/ 485927 h 485927"/>
                <a:gd name="connsiteX5" fmla="*/ 0 w 416172"/>
                <a:gd name="connsiteY5" fmla="*/ 485927 h 485927"/>
                <a:gd name="connsiteX6" fmla="*/ 112166 w 416172"/>
                <a:gd name="connsiteY6" fmla="*/ 219870 h 485927"/>
                <a:gd name="connsiteX7" fmla="*/ 122329 w 416172"/>
                <a:gd name="connsiteY7" fmla="*/ 157551 h 485927"/>
                <a:gd name="connsiteX8" fmla="*/ 31183 w 416172"/>
                <a:gd name="connsiteY8" fmla="*/ 157551 h 485927"/>
                <a:gd name="connsiteX9" fmla="*/ 202633 w 416172"/>
                <a:gd name="connsiteY9" fmla="*/ 0 h 485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172" h="485927">
                  <a:moveTo>
                    <a:pt x="202633" y="0"/>
                  </a:moveTo>
                  <a:cubicBezTo>
                    <a:pt x="238352" y="59661"/>
                    <a:pt x="269308" y="105034"/>
                    <a:pt x="374083" y="157551"/>
                  </a:cubicBezTo>
                  <a:lnTo>
                    <a:pt x="294275" y="157551"/>
                  </a:lnTo>
                  <a:lnTo>
                    <a:pt x="306015" y="222549"/>
                  </a:lnTo>
                  <a:cubicBezTo>
                    <a:pt x="326661" y="313020"/>
                    <a:pt x="361370" y="404832"/>
                    <a:pt x="416172" y="485927"/>
                  </a:cubicBezTo>
                  <a:lnTo>
                    <a:pt x="0" y="485927"/>
                  </a:lnTo>
                  <a:cubicBezTo>
                    <a:pt x="54801" y="401260"/>
                    <a:pt x="92191" y="308555"/>
                    <a:pt x="112166" y="219870"/>
                  </a:cubicBezTo>
                  <a:lnTo>
                    <a:pt x="122329" y="157551"/>
                  </a:lnTo>
                  <a:lnTo>
                    <a:pt x="31183" y="157551"/>
                  </a:lnTo>
                  <a:cubicBezTo>
                    <a:pt x="131195" y="107415"/>
                    <a:pt x="181202" y="45373"/>
                    <a:pt x="202633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8100">
              <a:noFill/>
            </a:ln>
            <a:effectLst>
              <a:outerShdw blurRad="411480" dist="123444" dir="5400000" sx="108000" sy="108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169545" y="1350010"/>
            <a:ext cx="11777980" cy="76835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引导学生利用奥维互动地图软件，亲手搜索并观察长江荆江河段。这一设计意图在于将信息技术与地理教学深度融合，化抽象为具体，让学生在真实的地理空间中主动建构对曲流形态特点的感性认识。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169545" y="2593340"/>
            <a:ext cx="11777980" cy="1106805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通过象形文字启发、河道模型画剖面、模拟实验观察等方式，将抽象的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凹岸侵蚀、凸岸堆积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原理直观化、可视化。其意图是突破教学难点，让学生在动手与观察中深化理性认识，并为分析人类活动布局奠定坚实的理论基础。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170180" y="2132965"/>
            <a:ext cx="436118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在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“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究其因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——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破难点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”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部分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170180" y="889635"/>
            <a:ext cx="435991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在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“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明其理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——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识概念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”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部分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>
            <p:custDataLst>
              <p:tags r:id="rId6"/>
            </p:custDataLst>
          </p:nvPr>
        </p:nvSpPr>
        <p:spPr>
          <a:xfrm>
            <a:off x="169545" y="4182745"/>
            <a:ext cx="11776075" cy="76835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设计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裁弯取直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现场模拟实验，亲眼见证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裁弯取直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与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牛轭湖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的形成。这一环节的意图是培养学生的动态地理视角与地理实践力，让他们在探究中理解地貌的动态发展。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7"/>
            </p:custDataLst>
          </p:nvPr>
        </p:nvSpPr>
        <p:spPr>
          <a:xfrm>
            <a:off x="168910" y="5426075"/>
            <a:ext cx="11777980" cy="76835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marL="0" lvl="1" indent="457200" algn="l" fontAlgn="auto"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设计《荆江河段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裁弯取直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sym typeface="+mn-ea"/>
              </a:rPr>
              <a:t>决策研讨会》角色扮演活动。其核心意图是转变学生角色，让他们在辩证思考与观点交锋中，综合评估工程利弊，从而深刻理解人地关系的复杂性，最终树立正确的人地协调观。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8"/>
            </p:custDataLst>
          </p:nvPr>
        </p:nvSpPr>
        <p:spPr>
          <a:xfrm>
            <a:off x="169545" y="4965700"/>
            <a:ext cx="436118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在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“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顺其利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——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悟关系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”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部分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9"/>
            </p:custDataLst>
          </p:nvPr>
        </p:nvSpPr>
        <p:spPr>
          <a:xfrm>
            <a:off x="169545" y="3722370"/>
            <a:ext cx="435991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dist"/>
            <a:r>
              <a:rPr lang="zh-CN" altLang="en-US" sz="2400">
                <a:solidFill>
                  <a:schemeClr val="bg2"/>
                </a:solidFill>
                <a:latin typeface="+mn-ea"/>
              </a:rPr>
              <a:t>在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“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探其势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——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观演变</a:t>
            </a:r>
            <a:r>
              <a:rPr lang="en-US" altLang="zh-CN" sz="2400">
                <a:solidFill>
                  <a:schemeClr val="bg2"/>
                </a:solidFill>
                <a:latin typeface="+mn-ea"/>
              </a:rPr>
              <a:t>”</a:t>
            </a:r>
            <a:r>
              <a:rPr lang="zh-CN" altLang="en-US" sz="2400">
                <a:solidFill>
                  <a:schemeClr val="bg2"/>
                </a:solidFill>
                <a:latin typeface="+mn-ea"/>
              </a:rPr>
              <a:t>部分</a:t>
            </a:r>
            <a:endParaRPr lang="zh-CN" altLang="en-US" sz="2400">
              <a:solidFill>
                <a:schemeClr val="bg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-102235" y="777875"/>
            <a:ext cx="11035154" cy="530860"/>
            <a:chOff x="724" y="1225"/>
            <a:chExt cx="29875" cy="836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2987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【亮点一】技术赋能，重塑区域认知方式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——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从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读图者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到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分析师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endParaRPr lang="en-US" altLang="zh-CN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1501" y="2014"/>
              <a:ext cx="28621" cy="47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" y="1567815"/>
            <a:ext cx="5842635" cy="3382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610" y="1658620"/>
            <a:ext cx="4794885" cy="320103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46760" y="5027930"/>
            <a:ext cx="11087100" cy="1445260"/>
          </a:xfrm>
          <a:prstGeom prst="rect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学生不再是观看教师预设好的静态地图，而是亲手操作：搜索定位、绘制剖面线、读取高程数据。当学生自己从屏幕上的数据得出结论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——“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荆江河谷宽浅，属冲积平原上的自由曲流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时，知识是他们主动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发现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和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建构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的。这背后，是将地理信息技术从辅助教学的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展示工具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，彻底转变为支撑学生自主探究的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认知工具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，极大地提升了区域认知的科学性和深刻性。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" y="1789430"/>
            <a:ext cx="5155565" cy="275209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02235" y="777875"/>
            <a:ext cx="11035154" cy="530860"/>
            <a:chOff x="724" y="1225"/>
            <a:chExt cx="29875" cy="836"/>
          </a:xfrm>
        </p:grpSpPr>
        <p:sp>
          <p:nvSpPr>
            <p:cNvPr id="11" name="文本框 10"/>
            <p:cNvSpPr txBox="1"/>
            <p:nvPr/>
          </p:nvSpPr>
          <p:spPr>
            <a:xfrm>
              <a:off x="724" y="1225"/>
              <a:ext cx="2987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【亮点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二】实验探究，破解地理过程难点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——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从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记结论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到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明机理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endParaRPr lang="en-US" altLang="zh-CN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1501" y="2014"/>
              <a:ext cx="28621" cy="47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" y="1789430"/>
            <a:ext cx="5241925" cy="28054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6760" y="4892040"/>
            <a:ext cx="10883900" cy="1445260"/>
          </a:xfrm>
          <a:prstGeom prst="rect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为了攻克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凹岸侵蚀、凸岸堆积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这一难点，设计曲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流模拟实验。学生小组合作，利用简易水槽、泥沙，模拟曲流段的水流，并尝试测量、记录凹岸与凸岸的侵蚀与堆积状况。当他们亲手标出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凹岸：侵蚀强、流速快、水深坡陡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、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凸岸：堆积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为主、流速缓、水浅坡缓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时，书本上抽象的规律就变成了可观测、可验证的实验现象。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8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85" y="1717040"/>
            <a:ext cx="5667375" cy="2950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-86529" y="777875"/>
            <a:ext cx="11818604" cy="521970"/>
            <a:chOff x="225" y="1225"/>
            <a:chExt cx="31996" cy="822"/>
          </a:xfrm>
        </p:grpSpPr>
        <p:sp>
          <p:nvSpPr>
            <p:cNvPr id="11" name="文本框 10"/>
            <p:cNvSpPr txBox="1"/>
            <p:nvPr/>
          </p:nvSpPr>
          <p:spPr>
            <a:xfrm>
              <a:off x="225" y="1225"/>
              <a:ext cx="3199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【亮点三】角色代入，实现知识迁移与素养内化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——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从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知地理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到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“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行地理</a:t>
              </a:r>
              <a:r>
                <a:rPr lang="en-US" altLang="zh-CN" sz="2800" b="1">
                  <a:solidFill>
                    <a:schemeClr val="accent1">
                      <a:lumMod val="50000"/>
                    </a:schemeClr>
                  </a:solidFill>
                </a:rPr>
                <a:t>”</a:t>
              </a:r>
              <a:endParaRPr lang="en-US" altLang="zh-CN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999" y="2029"/>
              <a:ext cx="30777" cy="15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60" y="1753235"/>
            <a:ext cx="6116320" cy="33515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6732905" y="1889760"/>
            <a:ext cx="5344160" cy="4193540"/>
          </a:xfrm>
          <a:prstGeom prst="rect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prstDash val="solid"/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创设了【荆江河段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裁弯取直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决策研讨会】的沉浸式情境。学生分别扮演生态学家、当地农民、航运公司代表和水利工程师。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2000">
              <a:solidFill>
                <a:schemeClr val="accent1">
                  <a:lumMod val="50000"/>
                </a:schemeClr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    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其目的，是让学生亲身体验真实世界中地理决策的复杂性。它深刻地揭示了：任何一项人地干预措施，都是经济利益、生态安全、社会福祉等多重价值维度博弈的结果。通过这种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 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价值冲突情境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下的深度学习，学生综合思维的能力得到锤炼，而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“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人地协调观</a:t>
            </a:r>
            <a:r>
              <a:rPr lang="en-US" altLang="zh-CN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”</a:t>
            </a:r>
            <a:r>
              <a:rPr lang="zh-CN" altLang="en-US" sz="2000">
                <a:solidFill>
                  <a:schemeClr val="accent1">
                    <a:lumMod val="50000"/>
                  </a:schemeClr>
                </a:solidFill>
                <a:latin typeface="+mn-ea"/>
                <a:cs typeface="+mn-ea"/>
                <a:sym typeface="+mn-ea"/>
              </a:rPr>
              <a:t>也从一个宏大的概念，内化为他们分析问题时所秉持的一种基本哲学和情感认同。</a:t>
            </a:r>
            <a:endParaRPr lang="zh-CN" altLang="en-US" sz="2000">
              <a:solidFill>
                <a:schemeClr val="accent1">
                  <a:lumMod val="50000"/>
                </a:schemeClr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1"/>
            </p:custDataLst>
          </p:nvPr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>
                <p:custDataLst>
                  <p:tags r:id="rId2"/>
                </p:custDataLst>
              </p:nvPr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3"/>
                </p:custDataLst>
              </p:nvPr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-89524" y="777875"/>
            <a:ext cx="10121314" cy="5267960"/>
            <a:chOff x="-763" y="1225"/>
            <a:chExt cx="27401" cy="8296"/>
          </a:xfrm>
        </p:grpSpPr>
        <p:sp>
          <p:nvSpPr>
            <p:cNvPr id="11" name="文本框 10"/>
            <p:cNvSpPr txBox="1"/>
            <p:nvPr/>
          </p:nvSpPr>
          <p:spPr>
            <a:xfrm>
              <a:off x="-763" y="1225"/>
              <a:ext cx="2470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【亮点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四】首尾呼应，实现学科育人的完整闭环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999" y="1998"/>
              <a:ext cx="23749" cy="46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363" y="8796"/>
              <a:ext cx="2627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b="1">
                  <a:solidFill>
                    <a:schemeClr val="accent1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【设计意图】情感升华，展现地理学科的育人价值，形成高潮。</a:t>
              </a:r>
              <a:endPara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290" y="1807845"/>
            <a:ext cx="4881880" cy="3101340"/>
          </a:xfrm>
          <a:prstGeom prst="rect">
            <a:avLst/>
          </a:prstGeom>
        </p:spPr>
      </p:pic>
      <p:sp>
        <p:nvSpPr>
          <p:cNvPr id="3" name="右箭头 2"/>
          <p:cNvSpPr/>
          <p:nvPr>
            <p:custDataLst>
              <p:tags r:id="rId6"/>
            </p:custDataLst>
          </p:nvPr>
        </p:nvSpPr>
        <p:spPr>
          <a:xfrm>
            <a:off x="2704465" y="2095500"/>
            <a:ext cx="434975" cy="311150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7"/>
            </p:custDataLst>
          </p:nvPr>
        </p:nvSpPr>
        <p:spPr>
          <a:xfrm>
            <a:off x="561340" y="2017395"/>
            <a:ext cx="1774825" cy="46672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地理知识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3444240" y="2017395"/>
            <a:ext cx="1774825" cy="46672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人生智慧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61340" y="2753995"/>
            <a:ext cx="6106160" cy="215455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解密诗歌：点明《庐山桑落洲》中的地理原理（凸岸堆积）。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人生升华：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ctr" fontAlgn="auto">
              <a:lnSpc>
                <a:spcPct val="100000"/>
              </a:lnSpc>
            </a:pPr>
            <a:r>
              <a:rPr lang="en-US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</a:t>
            </a: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凹岸</a:t>
            </a: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 —— </a:t>
            </a: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象征迎难而上的坚韧。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ctr" fontAlgn="auto">
              <a:lnSpc>
                <a:spcPct val="100000"/>
              </a:lnSpc>
            </a:pPr>
            <a:r>
              <a:rPr lang="en-US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</a:t>
            </a: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凸岸</a:t>
            </a:r>
            <a:r>
              <a:rPr lang="en-US" altLang="zh-CN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 —— </a:t>
            </a: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象征不断积淀的沉稳。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1"/>
            </p:custDataLst>
          </p:nvPr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>
                <p:custDataLst>
                  <p:tags r:id="rId2"/>
                </p:custDataLst>
              </p:nvPr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3"/>
                </p:custDataLst>
              </p:nvPr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sp>
        <p:nvSpPr>
          <p:cNvPr id="5" name="观演设计1"/>
          <p:cNvSpPr/>
          <p:nvPr>
            <p:custDataLst>
              <p:tags r:id="rId5"/>
            </p:custDataLst>
          </p:nvPr>
        </p:nvSpPr>
        <p:spPr>
          <a:xfrm>
            <a:off x="517547" y="5301201"/>
            <a:ext cx="2091709" cy="1733540"/>
          </a:xfrm>
          <a:prstGeom prst="rect">
            <a:avLst/>
          </a:prstGeom>
          <a:noFill/>
          <a:ln>
            <a:gradFill>
              <a:gsLst>
                <a:gs pos="7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prstDash val="solid"/>
          </a:ln>
          <a:effectLst>
            <a:outerShdw blurRad="50800" dist="38100" dir="16200000" rotWithShape="0">
              <a:schemeClr val="accent1">
                <a:alpha val="1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l" defTabSz="457200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cs typeface="MiSans Medium" panose="00000600000000000000" pitchFamily="2" charset="-122"/>
                <a:sym typeface="Arial" panose="020B0604020202020204" pitchFamily="34" charset="0"/>
              </a:rPr>
              <a:t>通过图片、卫星影像了解曲流的特点。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+mj-ea"/>
              <a:ea typeface="+mj-ea"/>
              <a:cs typeface="MiSans Medium" panose="000006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70" name="观演设计2"/>
          <p:cNvSpPr/>
          <p:nvPr>
            <p:custDataLst>
              <p:tags r:id="rId6"/>
            </p:custDataLst>
          </p:nvPr>
        </p:nvSpPr>
        <p:spPr>
          <a:xfrm>
            <a:off x="517649" y="4643116"/>
            <a:ext cx="2539147" cy="658208"/>
          </a:xfrm>
          <a:prstGeom prst="parallelogram">
            <a:avLst>
              <a:gd name="adj" fmla="val 68406"/>
            </a:avLst>
          </a:prstGeom>
          <a:gradFill flip="none" rotWithShape="1">
            <a:gsLst>
              <a:gs pos="17000">
                <a:schemeClr val="accent1">
                  <a:alpha val="41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6350">
            <a:gradFill flip="none" rotWithShape="1">
              <a:gsLst>
                <a:gs pos="23000">
                  <a:schemeClr val="accent1"/>
                </a:gs>
                <a:gs pos="99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5" name="观演设计3"/>
          <p:cNvSpPr txBox="1"/>
          <p:nvPr>
            <p:custDataLst>
              <p:tags r:id="rId7"/>
            </p:custDataLst>
          </p:nvPr>
        </p:nvSpPr>
        <p:spPr>
          <a:xfrm>
            <a:off x="988058" y="4878308"/>
            <a:ext cx="1399688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14300" dist="38100" dir="5400000" algn="t" rotWithShape="0">
                    <a:schemeClr val="bg1">
                      <a:alpha val="34000"/>
                    </a:schemeClr>
                  </a:outerShdw>
                </a:effectLst>
                <a:latin typeface="+mj-ea"/>
                <a:ea typeface="+mj-ea"/>
                <a:cs typeface="OPPOSans M" panose="00020600040101010101" pitchFamily="18" charset="-122"/>
              </a:rPr>
              <a:t>是什么</a:t>
            </a:r>
            <a:endParaRPr lang="zh-CN" alt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14300" dist="38100" dir="5400000" algn="t" rotWithShape="0">
                  <a:schemeClr val="bg1">
                    <a:alpha val="34000"/>
                  </a:schemeClr>
                </a:outerShdw>
              </a:effectLst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1312" name="观演设计6"/>
          <p:cNvSpPr/>
          <p:nvPr>
            <p:custDataLst>
              <p:tags r:id="rId8"/>
            </p:custDataLst>
          </p:nvPr>
        </p:nvSpPr>
        <p:spPr>
          <a:xfrm>
            <a:off x="2606674" y="4080918"/>
            <a:ext cx="2539147" cy="658208"/>
          </a:xfrm>
          <a:prstGeom prst="parallelogram">
            <a:avLst>
              <a:gd name="adj" fmla="val 68406"/>
            </a:avLst>
          </a:prstGeom>
          <a:gradFill flip="none" rotWithShape="1">
            <a:gsLst>
              <a:gs pos="17000">
                <a:schemeClr val="accent1">
                  <a:alpha val="41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6350">
            <a:gradFill flip="none" rotWithShape="1">
              <a:gsLst>
                <a:gs pos="23000">
                  <a:schemeClr val="accent1"/>
                </a:gs>
                <a:gs pos="99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15" name="观演设计7"/>
          <p:cNvSpPr txBox="1"/>
          <p:nvPr>
            <p:custDataLst>
              <p:tags r:id="rId9"/>
            </p:custDataLst>
          </p:nvPr>
        </p:nvSpPr>
        <p:spPr>
          <a:xfrm>
            <a:off x="3077084" y="4316110"/>
            <a:ext cx="1399688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14300" dist="38100" dir="5400000" algn="t" rotWithShape="0">
                    <a:schemeClr val="bg1">
                      <a:alpha val="34000"/>
                    </a:schemeClr>
                  </a:outerShdw>
                </a:effectLst>
                <a:latin typeface="+mj-ea"/>
                <a:ea typeface="+mj-ea"/>
                <a:cs typeface="OPPOSans M" panose="00020600040101010101" pitchFamily="18" charset="-122"/>
              </a:rPr>
              <a:t>为什么</a:t>
            </a:r>
            <a:endParaRPr lang="zh-CN" alt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14300" dist="38100" dir="5400000" algn="t" rotWithShape="0">
                  <a:schemeClr val="bg1">
                    <a:alpha val="34000"/>
                  </a:schemeClr>
                </a:outerShdw>
              </a:effectLst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1323" name="观演设计10"/>
          <p:cNvSpPr/>
          <p:nvPr>
            <p:custDataLst>
              <p:tags r:id="rId10"/>
            </p:custDataLst>
          </p:nvPr>
        </p:nvSpPr>
        <p:spPr>
          <a:xfrm>
            <a:off x="4695700" y="3518722"/>
            <a:ext cx="2539147" cy="658208"/>
          </a:xfrm>
          <a:prstGeom prst="parallelogram">
            <a:avLst>
              <a:gd name="adj" fmla="val 68406"/>
            </a:avLst>
          </a:prstGeom>
          <a:gradFill flip="none" rotWithShape="1">
            <a:gsLst>
              <a:gs pos="17000">
                <a:schemeClr val="accent1">
                  <a:alpha val="41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6350">
            <a:gradFill flip="none" rotWithShape="1">
              <a:gsLst>
                <a:gs pos="23000">
                  <a:schemeClr val="accent1"/>
                </a:gs>
                <a:gs pos="99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26" name="观演设计11"/>
          <p:cNvSpPr txBox="1"/>
          <p:nvPr>
            <p:custDataLst>
              <p:tags r:id="rId11"/>
            </p:custDataLst>
          </p:nvPr>
        </p:nvSpPr>
        <p:spPr>
          <a:xfrm>
            <a:off x="5166109" y="3753914"/>
            <a:ext cx="1399688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14300" dist="38100" dir="5400000" algn="t" rotWithShape="0">
                    <a:schemeClr val="bg1">
                      <a:alpha val="34000"/>
                    </a:schemeClr>
                  </a:outerShdw>
                </a:effectLst>
                <a:latin typeface="+mj-ea"/>
                <a:ea typeface="+mj-ea"/>
                <a:cs typeface="OPPOSans M" panose="00020600040101010101" pitchFamily="18" charset="-122"/>
              </a:rPr>
              <a:t>怎么样</a:t>
            </a:r>
            <a:endParaRPr lang="zh-CN" alt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14300" dist="38100" dir="5400000" algn="t" rotWithShape="0">
                  <a:schemeClr val="bg1">
                    <a:alpha val="34000"/>
                  </a:schemeClr>
                </a:outerShdw>
              </a:effectLst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1334" name="观演设计14"/>
          <p:cNvSpPr/>
          <p:nvPr>
            <p:custDataLst>
              <p:tags r:id="rId12"/>
            </p:custDataLst>
          </p:nvPr>
        </p:nvSpPr>
        <p:spPr>
          <a:xfrm>
            <a:off x="6784725" y="2956525"/>
            <a:ext cx="2539147" cy="658208"/>
          </a:xfrm>
          <a:prstGeom prst="parallelogram">
            <a:avLst>
              <a:gd name="adj" fmla="val 68406"/>
            </a:avLst>
          </a:prstGeom>
          <a:gradFill flip="none" rotWithShape="1">
            <a:gsLst>
              <a:gs pos="17000">
                <a:schemeClr val="accent1">
                  <a:alpha val="41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  <a:tileRect/>
          </a:gradFill>
          <a:ln w="6350">
            <a:gradFill flip="none" rotWithShape="1">
              <a:gsLst>
                <a:gs pos="23000">
                  <a:schemeClr val="accent1"/>
                </a:gs>
                <a:gs pos="99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7" name="观演设计15"/>
          <p:cNvSpPr txBox="1"/>
          <p:nvPr>
            <p:custDataLst>
              <p:tags r:id="rId13"/>
            </p:custDataLst>
          </p:nvPr>
        </p:nvSpPr>
        <p:spPr>
          <a:xfrm>
            <a:off x="7255134" y="3191718"/>
            <a:ext cx="1399688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en-US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14300" dist="38100" dir="5400000" algn="t" rotWithShape="0">
                    <a:schemeClr val="bg1">
                      <a:alpha val="34000"/>
                    </a:schemeClr>
                  </a:outerShdw>
                </a:effectLst>
                <a:latin typeface="+mj-ea"/>
                <a:ea typeface="+mj-ea"/>
                <a:cs typeface="OPPOSans M" panose="00020600040101010101" pitchFamily="18" charset="-122"/>
              </a:rPr>
              <a:t>怎么办</a:t>
            </a:r>
            <a:endParaRPr lang="zh-CN" altLang="en-US" b="1" dirty="0">
              <a:ln w="3175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114300" dist="38100" dir="5400000" algn="t" rotWithShape="0">
                  <a:schemeClr val="bg1">
                    <a:alpha val="34000"/>
                  </a:schemeClr>
                </a:outerShdw>
              </a:effectLst>
              <a:latin typeface="+mj-ea"/>
              <a:ea typeface="+mj-ea"/>
              <a:cs typeface="OPPOSans M" panose="00020600040101010101" pitchFamily="18" charset="-122"/>
            </a:endParaRPr>
          </a:p>
        </p:txBody>
      </p:sp>
      <p:sp>
        <p:nvSpPr>
          <p:cNvPr id="1363" name="观演设计22"/>
          <p:cNvSpPr/>
          <p:nvPr>
            <p:custDataLst>
              <p:tags r:id="rId14"/>
            </p:custDataLst>
          </p:nvPr>
        </p:nvSpPr>
        <p:spPr bwMode="auto">
          <a:xfrm rot="10641167" flipH="1" flipV="1">
            <a:off x="2040230" y="4268493"/>
            <a:ext cx="748078" cy="581724"/>
          </a:xfrm>
          <a:custGeom>
            <a:avLst/>
            <a:gdLst>
              <a:gd name="T0" fmla="*/ 63 w 330"/>
              <a:gd name="T1" fmla="*/ 113 h 289"/>
              <a:gd name="T2" fmla="*/ 141 w 330"/>
              <a:gd name="T3" fmla="*/ 54 h 289"/>
              <a:gd name="T4" fmla="*/ 188 w 330"/>
              <a:gd name="T5" fmla="*/ 37 h 289"/>
              <a:gd name="T6" fmla="*/ 213 w 330"/>
              <a:gd name="T7" fmla="*/ 32 h 289"/>
              <a:gd name="T8" fmla="*/ 226 w 330"/>
              <a:gd name="T9" fmla="*/ 30 h 289"/>
              <a:gd name="T10" fmla="*/ 232 w 330"/>
              <a:gd name="T11" fmla="*/ 29 h 289"/>
              <a:gd name="T12" fmla="*/ 238 w 330"/>
              <a:gd name="T13" fmla="*/ 29 h 289"/>
              <a:gd name="T14" fmla="*/ 239 w 330"/>
              <a:gd name="T15" fmla="*/ 29 h 289"/>
              <a:gd name="T16" fmla="*/ 239 w 330"/>
              <a:gd name="T17" fmla="*/ 0 h 289"/>
              <a:gd name="T18" fmla="*/ 330 w 330"/>
              <a:gd name="T19" fmla="*/ 52 h 289"/>
              <a:gd name="T20" fmla="*/ 239 w 330"/>
              <a:gd name="T21" fmla="*/ 105 h 289"/>
              <a:gd name="T22" fmla="*/ 239 w 330"/>
              <a:gd name="T23" fmla="*/ 76 h 289"/>
              <a:gd name="T24" fmla="*/ 233 w 330"/>
              <a:gd name="T25" fmla="*/ 76 h 289"/>
              <a:gd name="T26" fmla="*/ 228 w 330"/>
              <a:gd name="T27" fmla="*/ 75 h 289"/>
              <a:gd name="T28" fmla="*/ 217 w 330"/>
              <a:gd name="T29" fmla="*/ 75 h 289"/>
              <a:gd name="T30" fmla="*/ 196 w 330"/>
              <a:gd name="T31" fmla="*/ 77 h 289"/>
              <a:gd name="T32" fmla="*/ 155 w 330"/>
              <a:gd name="T33" fmla="*/ 87 h 289"/>
              <a:gd name="T34" fmla="*/ 79 w 330"/>
              <a:gd name="T35" fmla="*/ 130 h 289"/>
              <a:gd name="T36" fmla="*/ 25 w 330"/>
              <a:gd name="T37" fmla="*/ 201 h 289"/>
              <a:gd name="T38" fmla="*/ 2 w 330"/>
              <a:gd name="T39" fmla="*/ 289 h 289"/>
              <a:gd name="T40" fmla="*/ 14 w 330"/>
              <a:gd name="T41" fmla="*/ 196 h 289"/>
              <a:gd name="T42" fmla="*/ 63 w 330"/>
              <a:gd name="T43" fmla="*/ 113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0" h="289">
                <a:moveTo>
                  <a:pt x="63" y="113"/>
                </a:moveTo>
                <a:cubicBezTo>
                  <a:pt x="84" y="89"/>
                  <a:pt x="111" y="69"/>
                  <a:pt x="141" y="54"/>
                </a:cubicBezTo>
                <a:cubicBezTo>
                  <a:pt x="156" y="47"/>
                  <a:pt x="172" y="41"/>
                  <a:pt x="188" y="37"/>
                </a:cubicBezTo>
                <a:cubicBezTo>
                  <a:pt x="196" y="35"/>
                  <a:pt x="205" y="33"/>
                  <a:pt x="213" y="32"/>
                </a:cubicBezTo>
                <a:cubicBezTo>
                  <a:pt x="217" y="31"/>
                  <a:pt x="222" y="30"/>
                  <a:pt x="226" y="30"/>
                </a:cubicBezTo>
                <a:cubicBezTo>
                  <a:pt x="228" y="30"/>
                  <a:pt x="230" y="29"/>
                  <a:pt x="232" y="29"/>
                </a:cubicBezTo>
                <a:cubicBezTo>
                  <a:pt x="238" y="29"/>
                  <a:pt x="238" y="29"/>
                  <a:pt x="238" y="29"/>
                </a:cubicBezTo>
                <a:cubicBezTo>
                  <a:pt x="239" y="29"/>
                  <a:pt x="239" y="29"/>
                  <a:pt x="239" y="29"/>
                </a:cubicBezTo>
                <a:cubicBezTo>
                  <a:pt x="239" y="0"/>
                  <a:pt x="239" y="0"/>
                  <a:pt x="239" y="0"/>
                </a:cubicBezTo>
                <a:cubicBezTo>
                  <a:pt x="330" y="52"/>
                  <a:pt x="330" y="52"/>
                  <a:pt x="330" y="52"/>
                </a:cubicBezTo>
                <a:cubicBezTo>
                  <a:pt x="239" y="105"/>
                  <a:pt x="239" y="105"/>
                  <a:pt x="239" y="105"/>
                </a:cubicBezTo>
                <a:cubicBezTo>
                  <a:pt x="239" y="76"/>
                  <a:pt x="239" y="76"/>
                  <a:pt x="239" y="76"/>
                </a:cubicBezTo>
                <a:cubicBezTo>
                  <a:pt x="233" y="76"/>
                  <a:pt x="233" y="76"/>
                  <a:pt x="233" y="76"/>
                </a:cubicBezTo>
                <a:cubicBezTo>
                  <a:pt x="232" y="76"/>
                  <a:pt x="230" y="75"/>
                  <a:pt x="228" y="75"/>
                </a:cubicBezTo>
                <a:cubicBezTo>
                  <a:pt x="224" y="75"/>
                  <a:pt x="221" y="75"/>
                  <a:pt x="217" y="75"/>
                </a:cubicBezTo>
                <a:cubicBezTo>
                  <a:pt x="210" y="76"/>
                  <a:pt x="203" y="76"/>
                  <a:pt x="196" y="77"/>
                </a:cubicBezTo>
                <a:cubicBezTo>
                  <a:pt x="182" y="79"/>
                  <a:pt x="168" y="82"/>
                  <a:pt x="155" y="87"/>
                </a:cubicBezTo>
                <a:cubicBezTo>
                  <a:pt x="127" y="96"/>
                  <a:pt x="102" y="111"/>
                  <a:pt x="79" y="130"/>
                </a:cubicBezTo>
                <a:cubicBezTo>
                  <a:pt x="57" y="150"/>
                  <a:pt x="38" y="174"/>
                  <a:pt x="25" y="201"/>
                </a:cubicBezTo>
                <a:cubicBezTo>
                  <a:pt x="11" y="228"/>
                  <a:pt x="3" y="258"/>
                  <a:pt x="2" y="289"/>
                </a:cubicBezTo>
                <a:cubicBezTo>
                  <a:pt x="0" y="258"/>
                  <a:pt x="4" y="227"/>
                  <a:pt x="14" y="196"/>
                </a:cubicBezTo>
                <a:cubicBezTo>
                  <a:pt x="24" y="166"/>
                  <a:pt x="41" y="138"/>
                  <a:pt x="63" y="113"/>
                </a:cubicBezTo>
                <a:close/>
              </a:path>
            </a:pathLst>
          </a:custGeom>
          <a:gradFill>
            <a:gsLst>
              <a:gs pos="72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25012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64" name="观演设计23"/>
          <p:cNvSpPr/>
          <p:nvPr>
            <p:custDataLst>
              <p:tags r:id="rId15"/>
            </p:custDataLst>
          </p:nvPr>
        </p:nvSpPr>
        <p:spPr bwMode="auto">
          <a:xfrm rot="10641167" flipH="1" flipV="1">
            <a:off x="4156710" y="3682003"/>
            <a:ext cx="748078" cy="581724"/>
          </a:xfrm>
          <a:custGeom>
            <a:avLst/>
            <a:gdLst>
              <a:gd name="T0" fmla="*/ 63 w 330"/>
              <a:gd name="T1" fmla="*/ 113 h 289"/>
              <a:gd name="T2" fmla="*/ 141 w 330"/>
              <a:gd name="T3" fmla="*/ 54 h 289"/>
              <a:gd name="T4" fmla="*/ 188 w 330"/>
              <a:gd name="T5" fmla="*/ 37 h 289"/>
              <a:gd name="T6" fmla="*/ 213 w 330"/>
              <a:gd name="T7" fmla="*/ 32 h 289"/>
              <a:gd name="T8" fmla="*/ 226 w 330"/>
              <a:gd name="T9" fmla="*/ 30 h 289"/>
              <a:gd name="T10" fmla="*/ 232 w 330"/>
              <a:gd name="T11" fmla="*/ 29 h 289"/>
              <a:gd name="T12" fmla="*/ 238 w 330"/>
              <a:gd name="T13" fmla="*/ 29 h 289"/>
              <a:gd name="T14" fmla="*/ 239 w 330"/>
              <a:gd name="T15" fmla="*/ 29 h 289"/>
              <a:gd name="T16" fmla="*/ 239 w 330"/>
              <a:gd name="T17" fmla="*/ 0 h 289"/>
              <a:gd name="T18" fmla="*/ 330 w 330"/>
              <a:gd name="T19" fmla="*/ 52 h 289"/>
              <a:gd name="T20" fmla="*/ 239 w 330"/>
              <a:gd name="T21" fmla="*/ 105 h 289"/>
              <a:gd name="T22" fmla="*/ 239 w 330"/>
              <a:gd name="T23" fmla="*/ 76 h 289"/>
              <a:gd name="T24" fmla="*/ 233 w 330"/>
              <a:gd name="T25" fmla="*/ 76 h 289"/>
              <a:gd name="T26" fmla="*/ 228 w 330"/>
              <a:gd name="T27" fmla="*/ 75 h 289"/>
              <a:gd name="T28" fmla="*/ 217 w 330"/>
              <a:gd name="T29" fmla="*/ 75 h 289"/>
              <a:gd name="T30" fmla="*/ 196 w 330"/>
              <a:gd name="T31" fmla="*/ 77 h 289"/>
              <a:gd name="T32" fmla="*/ 155 w 330"/>
              <a:gd name="T33" fmla="*/ 87 h 289"/>
              <a:gd name="T34" fmla="*/ 79 w 330"/>
              <a:gd name="T35" fmla="*/ 130 h 289"/>
              <a:gd name="T36" fmla="*/ 25 w 330"/>
              <a:gd name="T37" fmla="*/ 201 h 289"/>
              <a:gd name="T38" fmla="*/ 2 w 330"/>
              <a:gd name="T39" fmla="*/ 289 h 289"/>
              <a:gd name="T40" fmla="*/ 14 w 330"/>
              <a:gd name="T41" fmla="*/ 196 h 289"/>
              <a:gd name="T42" fmla="*/ 63 w 330"/>
              <a:gd name="T43" fmla="*/ 113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0" h="289">
                <a:moveTo>
                  <a:pt x="63" y="113"/>
                </a:moveTo>
                <a:cubicBezTo>
                  <a:pt x="84" y="89"/>
                  <a:pt x="111" y="69"/>
                  <a:pt x="141" y="54"/>
                </a:cubicBezTo>
                <a:cubicBezTo>
                  <a:pt x="156" y="47"/>
                  <a:pt x="172" y="41"/>
                  <a:pt x="188" y="37"/>
                </a:cubicBezTo>
                <a:cubicBezTo>
                  <a:pt x="196" y="35"/>
                  <a:pt x="205" y="33"/>
                  <a:pt x="213" y="32"/>
                </a:cubicBezTo>
                <a:cubicBezTo>
                  <a:pt x="217" y="31"/>
                  <a:pt x="222" y="30"/>
                  <a:pt x="226" y="30"/>
                </a:cubicBezTo>
                <a:cubicBezTo>
                  <a:pt x="228" y="30"/>
                  <a:pt x="230" y="29"/>
                  <a:pt x="232" y="29"/>
                </a:cubicBezTo>
                <a:cubicBezTo>
                  <a:pt x="238" y="29"/>
                  <a:pt x="238" y="29"/>
                  <a:pt x="238" y="29"/>
                </a:cubicBezTo>
                <a:cubicBezTo>
                  <a:pt x="239" y="29"/>
                  <a:pt x="239" y="29"/>
                  <a:pt x="239" y="29"/>
                </a:cubicBezTo>
                <a:cubicBezTo>
                  <a:pt x="239" y="0"/>
                  <a:pt x="239" y="0"/>
                  <a:pt x="239" y="0"/>
                </a:cubicBezTo>
                <a:cubicBezTo>
                  <a:pt x="330" y="52"/>
                  <a:pt x="330" y="52"/>
                  <a:pt x="330" y="52"/>
                </a:cubicBezTo>
                <a:cubicBezTo>
                  <a:pt x="239" y="105"/>
                  <a:pt x="239" y="105"/>
                  <a:pt x="239" y="105"/>
                </a:cubicBezTo>
                <a:cubicBezTo>
                  <a:pt x="239" y="76"/>
                  <a:pt x="239" y="76"/>
                  <a:pt x="239" y="76"/>
                </a:cubicBezTo>
                <a:cubicBezTo>
                  <a:pt x="233" y="76"/>
                  <a:pt x="233" y="76"/>
                  <a:pt x="233" y="76"/>
                </a:cubicBezTo>
                <a:cubicBezTo>
                  <a:pt x="232" y="76"/>
                  <a:pt x="230" y="75"/>
                  <a:pt x="228" y="75"/>
                </a:cubicBezTo>
                <a:cubicBezTo>
                  <a:pt x="224" y="75"/>
                  <a:pt x="221" y="75"/>
                  <a:pt x="217" y="75"/>
                </a:cubicBezTo>
                <a:cubicBezTo>
                  <a:pt x="210" y="76"/>
                  <a:pt x="203" y="76"/>
                  <a:pt x="196" y="77"/>
                </a:cubicBezTo>
                <a:cubicBezTo>
                  <a:pt x="182" y="79"/>
                  <a:pt x="168" y="82"/>
                  <a:pt x="155" y="87"/>
                </a:cubicBezTo>
                <a:cubicBezTo>
                  <a:pt x="127" y="96"/>
                  <a:pt x="102" y="111"/>
                  <a:pt x="79" y="130"/>
                </a:cubicBezTo>
                <a:cubicBezTo>
                  <a:pt x="57" y="150"/>
                  <a:pt x="38" y="174"/>
                  <a:pt x="25" y="201"/>
                </a:cubicBezTo>
                <a:cubicBezTo>
                  <a:pt x="11" y="228"/>
                  <a:pt x="3" y="258"/>
                  <a:pt x="2" y="289"/>
                </a:cubicBezTo>
                <a:cubicBezTo>
                  <a:pt x="0" y="258"/>
                  <a:pt x="4" y="227"/>
                  <a:pt x="14" y="196"/>
                </a:cubicBezTo>
                <a:cubicBezTo>
                  <a:pt x="24" y="166"/>
                  <a:pt x="41" y="138"/>
                  <a:pt x="63" y="113"/>
                </a:cubicBezTo>
                <a:close/>
              </a:path>
            </a:pathLst>
          </a:custGeom>
          <a:gradFill>
            <a:gsLst>
              <a:gs pos="72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defTabSz="2501265"/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5" name="观演设计24"/>
          <p:cNvSpPr/>
          <p:nvPr>
            <p:custDataLst>
              <p:tags r:id="rId16"/>
            </p:custDataLst>
          </p:nvPr>
        </p:nvSpPr>
        <p:spPr bwMode="auto">
          <a:xfrm rot="10641167" flipH="1" flipV="1">
            <a:off x="6273190" y="3095513"/>
            <a:ext cx="748078" cy="581724"/>
          </a:xfrm>
          <a:custGeom>
            <a:avLst/>
            <a:gdLst>
              <a:gd name="T0" fmla="*/ 63 w 330"/>
              <a:gd name="T1" fmla="*/ 113 h 289"/>
              <a:gd name="T2" fmla="*/ 141 w 330"/>
              <a:gd name="T3" fmla="*/ 54 h 289"/>
              <a:gd name="T4" fmla="*/ 188 w 330"/>
              <a:gd name="T5" fmla="*/ 37 h 289"/>
              <a:gd name="T6" fmla="*/ 213 w 330"/>
              <a:gd name="T7" fmla="*/ 32 h 289"/>
              <a:gd name="T8" fmla="*/ 226 w 330"/>
              <a:gd name="T9" fmla="*/ 30 h 289"/>
              <a:gd name="T10" fmla="*/ 232 w 330"/>
              <a:gd name="T11" fmla="*/ 29 h 289"/>
              <a:gd name="T12" fmla="*/ 238 w 330"/>
              <a:gd name="T13" fmla="*/ 29 h 289"/>
              <a:gd name="T14" fmla="*/ 239 w 330"/>
              <a:gd name="T15" fmla="*/ 29 h 289"/>
              <a:gd name="T16" fmla="*/ 239 w 330"/>
              <a:gd name="T17" fmla="*/ 0 h 289"/>
              <a:gd name="T18" fmla="*/ 330 w 330"/>
              <a:gd name="T19" fmla="*/ 52 h 289"/>
              <a:gd name="T20" fmla="*/ 239 w 330"/>
              <a:gd name="T21" fmla="*/ 105 h 289"/>
              <a:gd name="T22" fmla="*/ 239 w 330"/>
              <a:gd name="T23" fmla="*/ 76 h 289"/>
              <a:gd name="T24" fmla="*/ 233 w 330"/>
              <a:gd name="T25" fmla="*/ 76 h 289"/>
              <a:gd name="T26" fmla="*/ 228 w 330"/>
              <a:gd name="T27" fmla="*/ 75 h 289"/>
              <a:gd name="T28" fmla="*/ 217 w 330"/>
              <a:gd name="T29" fmla="*/ 75 h 289"/>
              <a:gd name="T30" fmla="*/ 196 w 330"/>
              <a:gd name="T31" fmla="*/ 77 h 289"/>
              <a:gd name="T32" fmla="*/ 155 w 330"/>
              <a:gd name="T33" fmla="*/ 87 h 289"/>
              <a:gd name="T34" fmla="*/ 79 w 330"/>
              <a:gd name="T35" fmla="*/ 130 h 289"/>
              <a:gd name="T36" fmla="*/ 25 w 330"/>
              <a:gd name="T37" fmla="*/ 201 h 289"/>
              <a:gd name="T38" fmla="*/ 2 w 330"/>
              <a:gd name="T39" fmla="*/ 289 h 289"/>
              <a:gd name="T40" fmla="*/ 14 w 330"/>
              <a:gd name="T41" fmla="*/ 196 h 289"/>
              <a:gd name="T42" fmla="*/ 63 w 330"/>
              <a:gd name="T43" fmla="*/ 113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30" h="289">
                <a:moveTo>
                  <a:pt x="63" y="113"/>
                </a:moveTo>
                <a:cubicBezTo>
                  <a:pt x="84" y="89"/>
                  <a:pt x="111" y="69"/>
                  <a:pt x="141" y="54"/>
                </a:cubicBezTo>
                <a:cubicBezTo>
                  <a:pt x="156" y="47"/>
                  <a:pt x="172" y="41"/>
                  <a:pt x="188" y="37"/>
                </a:cubicBezTo>
                <a:cubicBezTo>
                  <a:pt x="196" y="35"/>
                  <a:pt x="205" y="33"/>
                  <a:pt x="213" y="32"/>
                </a:cubicBezTo>
                <a:cubicBezTo>
                  <a:pt x="217" y="31"/>
                  <a:pt x="222" y="30"/>
                  <a:pt x="226" y="30"/>
                </a:cubicBezTo>
                <a:cubicBezTo>
                  <a:pt x="228" y="30"/>
                  <a:pt x="230" y="29"/>
                  <a:pt x="232" y="29"/>
                </a:cubicBezTo>
                <a:cubicBezTo>
                  <a:pt x="238" y="29"/>
                  <a:pt x="238" y="29"/>
                  <a:pt x="238" y="29"/>
                </a:cubicBezTo>
                <a:cubicBezTo>
                  <a:pt x="239" y="29"/>
                  <a:pt x="239" y="29"/>
                  <a:pt x="239" y="29"/>
                </a:cubicBezTo>
                <a:cubicBezTo>
                  <a:pt x="239" y="0"/>
                  <a:pt x="239" y="0"/>
                  <a:pt x="239" y="0"/>
                </a:cubicBezTo>
                <a:cubicBezTo>
                  <a:pt x="330" y="52"/>
                  <a:pt x="330" y="52"/>
                  <a:pt x="330" y="52"/>
                </a:cubicBezTo>
                <a:cubicBezTo>
                  <a:pt x="239" y="105"/>
                  <a:pt x="239" y="105"/>
                  <a:pt x="239" y="105"/>
                </a:cubicBezTo>
                <a:cubicBezTo>
                  <a:pt x="239" y="76"/>
                  <a:pt x="239" y="76"/>
                  <a:pt x="239" y="76"/>
                </a:cubicBezTo>
                <a:cubicBezTo>
                  <a:pt x="233" y="76"/>
                  <a:pt x="233" y="76"/>
                  <a:pt x="233" y="76"/>
                </a:cubicBezTo>
                <a:cubicBezTo>
                  <a:pt x="232" y="76"/>
                  <a:pt x="230" y="75"/>
                  <a:pt x="228" y="75"/>
                </a:cubicBezTo>
                <a:cubicBezTo>
                  <a:pt x="224" y="75"/>
                  <a:pt x="221" y="75"/>
                  <a:pt x="217" y="75"/>
                </a:cubicBezTo>
                <a:cubicBezTo>
                  <a:pt x="210" y="76"/>
                  <a:pt x="203" y="76"/>
                  <a:pt x="196" y="77"/>
                </a:cubicBezTo>
                <a:cubicBezTo>
                  <a:pt x="182" y="79"/>
                  <a:pt x="168" y="82"/>
                  <a:pt x="155" y="87"/>
                </a:cubicBezTo>
                <a:cubicBezTo>
                  <a:pt x="127" y="96"/>
                  <a:pt x="102" y="111"/>
                  <a:pt x="79" y="130"/>
                </a:cubicBezTo>
                <a:cubicBezTo>
                  <a:pt x="57" y="150"/>
                  <a:pt x="38" y="174"/>
                  <a:pt x="25" y="201"/>
                </a:cubicBezTo>
                <a:cubicBezTo>
                  <a:pt x="11" y="228"/>
                  <a:pt x="3" y="258"/>
                  <a:pt x="2" y="289"/>
                </a:cubicBezTo>
                <a:cubicBezTo>
                  <a:pt x="0" y="258"/>
                  <a:pt x="4" y="227"/>
                  <a:pt x="14" y="196"/>
                </a:cubicBezTo>
                <a:cubicBezTo>
                  <a:pt x="24" y="166"/>
                  <a:pt x="41" y="138"/>
                  <a:pt x="63" y="113"/>
                </a:cubicBezTo>
                <a:close/>
              </a:path>
            </a:pathLst>
          </a:custGeom>
          <a:gradFill>
            <a:gsLst>
              <a:gs pos="72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defTabSz="2501265"/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观演设计30"/>
          <p:cNvGrpSpPr/>
          <p:nvPr>
            <p:custDataLst>
              <p:tags r:id="rId17"/>
            </p:custDataLst>
          </p:nvPr>
        </p:nvGrpSpPr>
        <p:grpSpPr>
          <a:xfrm>
            <a:off x="914265" y="4246704"/>
            <a:ext cx="1399688" cy="620909"/>
            <a:chOff x="1998665" y="5973233"/>
            <a:chExt cx="1302794" cy="577926"/>
          </a:xfrm>
        </p:grpSpPr>
        <p:grpSp>
          <p:nvGrpSpPr>
            <p:cNvPr id="41" name="组合 40"/>
            <p:cNvGrpSpPr/>
            <p:nvPr/>
          </p:nvGrpSpPr>
          <p:grpSpPr>
            <a:xfrm>
              <a:off x="2369623" y="5973233"/>
              <a:ext cx="577926" cy="577926"/>
              <a:chOff x="450550" y="1087530"/>
              <a:chExt cx="1749926" cy="1749926"/>
            </a:xfrm>
          </p:grpSpPr>
          <p:sp>
            <p:nvSpPr>
              <p:cNvPr id="42" name="观演设计30-1"/>
              <p:cNvSpPr/>
              <p:nvPr>
                <p:custDataLst>
                  <p:tags r:id="rId18"/>
                </p:custDataLst>
              </p:nvPr>
            </p:nvSpPr>
            <p:spPr>
              <a:xfrm>
                <a:off x="636647" y="1273627"/>
                <a:ext cx="1377732" cy="137773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19800000" scaled="0"/>
                <a:tileRect/>
              </a:gradFill>
              <a:ln w="38100">
                <a:noFill/>
              </a:ln>
              <a:effectLst>
                <a:outerShdw blurRad="469900" dist="123444" dir="5400000" sx="99000" sy="99000" algn="ctr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8756" tIns="49375" rIns="98756" bIns="49375" rtlCol="0" anchor="ctr">
                <a:noAutofit/>
              </a:bodyPr>
              <a:p>
                <a:pPr algn="ctr" defTabSz="914400"/>
                <a:endParaRPr lang="zh-CN" altLang="en-US" sz="1945" dirty="0">
                  <a:solidFill>
                    <a:srgbClr val="FFFFFF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MiSans Medium" panose="00000600000000000000" pitchFamily="2" charset="-122"/>
                  <a:ea typeface="MiSans Bold" panose="00000800000000000000" pitchFamily="2" charset="-122"/>
                  <a:cs typeface="MiSans Bold" panose="00000800000000000000" pitchFamily="2" charset="-122"/>
                </a:endParaRPr>
              </a:p>
            </p:txBody>
          </p:sp>
          <p:sp>
            <p:nvSpPr>
              <p:cNvPr id="43" name="观演设计30-2"/>
              <p:cNvSpPr/>
              <p:nvPr>
                <p:custDataLst>
                  <p:tags r:id="rId19"/>
                </p:custDataLst>
              </p:nvPr>
            </p:nvSpPr>
            <p:spPr>
              <a:xfrm flipH="1">
                <a:off x="450550" y="1087530"/>
                <a:ext cx="1749926" cy="1749926"/>
              </a:xfrm>
              <a:prstGeom prst="arc">
                <a:avLst>
                  <a:gd name="adj1" fmla="val 10974258"/>
                  <a:gd name="adj2" fmla="val 5207374"/>
                </a:avLst>
              </a:prstGeom>
              <a:noFill/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4200000" scaled="0"/>
                </a:gradFill>
                <a:round/>
                <a:headEnd type="stealt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6" tIns="45726" rIns="91436" bIns="45726" numCol="1" spcCol="0" rtlCol="0" fromWordArt="0" anchor="ctr" anchorCtr="0" forceAA="0" compatLnSpc="1">
                <a:noAutofit/>
              </a:bodyPr>
              <a:p>
                <a:pPr algn="ctr" defTabSz="457200"/>
                <a:endParaRPr lang="zh-CN" altLang="en-US" sz="1795" dirty="0">
                  <a:solidFill>
                    <a:srgbClr val="FFFFFF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  <a:cs typeface="MiSans Bold" panose="00000800000000000000" pitchFamily="2" charset="-122"/>
                </a:endParaRPr>
              </a:p>
            </p:txBody>
          </p:sp>
        </p:grpSp>
        <p:sp>
          <p:nvSpPr>
            <p:cNvPr id="44" name="观演设计30-3"/>
            <p:cNvSpPr txBox="1"/>
            <p:nvPr>
              <p:custDataLst>
                <p:tags r:id="rId20"/>
              </p:custDataLst>
            </p:nvPr>
          </p:nvSpPr>
          <p:spPr>
            <a:xfrm>
              <a:off x="1998665" y="6138589"/>
              <a:ext cx="1302794" cy="2287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+mj-ea"/>
                  <a:ea typeface="+mj-ea"/>
                  <a:cs typeface="OPPOSans M" panose="00020600040101010101" pitchFamily="18" charset="-122"/>
                </a:rPr>
                <a:t>01</a:t>
              </a:r>
              <a:endParaRPr lang="en-US" sz="1600" b="1" dirty="0">
                <a:solidFill>
                  <a:schemeClr val="bg1"/>
                </a:solidFill>
                <a:latin typeface="+mj-ea"/>
                <a:ea typeface="+mj-ea"/>
                <a:cs typeface="OPPOSans M" panose="00020600040101010101" pitchFamily="18" charset="-122"/>
              </a:endParaRPr>
            </a:p>
          </p:txBody>
        </p:sp>
      </p:grpSp>
      <p:grpSp>
        <p:nvGrpSpPr>
          <p:cNvPr id="1053" name="观演设计36"/>
          <p:cNvGrpSpPr/>
          <p:nvPr>
            <p:custDataLst>
              <p:tags r:id="rId21"/>
            </p:custDataLst>
          </p:nvPr>
        </p:nvGrpSpPr>
        <p:grpSpPr>
          <a:xfrm>
            <a:off x="2974591" y="3673633"/>
            <a:ext cx="1399688" cy="620909"/>
            <a:chOff x="1998665" y="5973233"/>
            <a:chExt cx="1302794" cy="577926"/>
          </a:xfrm>
        </p:grpSpPr>
        <p:grpSp>
          <p:nvGrpSpPr>
            <p:cNvPr id="1054" name="组合 1053"/>
            <p:cNvGrpSpPr/>
            <p:nvPr/>
          </p:nvGrpSpPr>
          <p:grpSpPr>
            <a:xfrm>
              <a:off x="2369623" y="5973233"/>
              <a:ext cx="577926" cy="577926"/>
              <a:chOff x="450550" y="1087530"/>
              <a:chExt cx="1749926" cy="1749926"/>
            </a:xfrm>
          </p:grpSpPr>
          <p:sp>
            <p:nvSpPr>
              <p:cNvPr id="1057" name="观演设计36-1"/>
              <p:cNvSpPr/>
              <p:nvPr>
                <p:custDataLst>
                  <p:tags r:id="rId22"/>
                </p:custDataLst>
              </p:nvPr>
            </p:nvSpPr>
            <p:spPr>
              <a:xfrm>
                <a:off x="636647" y="1273627"/>
                <a:ext cx="1377732" cy="137773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19800000" scaled="0"/>
                <a:tileRect/>
              </a:gradFill>
              <a:ln w="38100">
                <a:noFill/>
              </a:ln>
              <a:effectLst>
                <a:outerShdw blurRad="469900" dist="123444" dir="5400000" sx="99000" sy="99000" algn="ctr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8756" tIns="49375" rIns="98756" bIns="49375" rtlCol="0" anchor="ctr">
                <a:noAutofit/>
              </a:bodyPr>
              <a:p>
                <a:pPr algn="ctr" defTabSz="914400"/>
                <a:endParaRPr lang="zh-CN" altLang="en-US" sz="1945" dirty="0">
                  <a:solidFill>
                    <a:srgbClr val="FFFFFF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MiSans Medium" panose="00000600000000000000" pitchFamily="2" charset="-122"/>
                  <a:ea typeface="MiSans Bold" panose="00000800000000000000" pitchFamily="2" charset="-122"/>
                  <a:cs typeface="MiSans Bold" panose="00000800000000000000" pitchFamily="2" charset="-122"/>
                </a:endParaRPr>
              </a:p>
            </p:txBody>
          </p:sp>
          <p:sp>
            <p:nvSpPr>
              <p:cNvPr id="1058" name="观演设计36-2"/>
              <p:cNvSpPr/>
              <p:nvPr>
                <p:custDataLst>
                  <p:tags r:id="rId23"/>
                </p:custDataLst>
              </p:nvPr>
            </p:nvSpPr>
            <p:spPr>
              <a:xfrm flipH="1">
                <a:off x="450550" y="1087530"/>
                <a:ext cx="1749926" cy="1749926"/>
              </a:xfrm>
              <a:prstGeom prst="arc">
                <a:avLst>
                  <a:gd name="adj1" fmla="val 10974258"/>
                  <a:gd name="adj2" fmla="val 5207374"/>
                </a:avLst>
              </a:prstGeom>
              <a:noFill/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4200000" scaled="0"/>
                </a:gradFill>
                <a:round/>
                <a:headEnd type="stealt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6" tIns="45726" rIns="91436" bIns="45726" numCol="1" spcCol="0" rtlCol="0" fromWordArt="0" anchor="ctr" anchorCtr="0" forceAA="0" compatLnSpc="1">
                <a:noAutofit/>
              </a:bodyPr>
              <a:p>
                <a:pPr algn="ctr" defTabSz="457200"/>
                <a:endParaRPr lang="zh-CN" altLang="en-US" sz="1795" dirty="0">
                  <a:solidFill>
                    <a:srgbClr val="FFFFFF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  <a:cs typeface="MiSans Bold" panose="00000800000000000000" pitchFamily="2" charset="-122"/>
                </a:endParaRPr>
              </a:p>
            </p:txBody>
          </p:sp>
        </p:grpSp>
        <p:sp>
          <p:nvSpPr>
            <p:cNvPr id="1056" name="观演设计36-3"/>
            <p:cNvSpPr txBox="1"/>
            <p:nvPr>
              <p:custDataLst>
                <p:tags r:id="rId24"/>
              </p:custDataLst>
            </p:nvPr>
          </p:nvSpPr>
          <p:spPr>
            <a:xfrm>
              <a:off x="1998665" y="6138589"/>
              <a:ext cx="1302794" cy="2287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+mj-ea"/>
                  <a:ea typeface="+mj-ea"/>
                  <a:cs typeface="OPPOSans M" panose="00020600040101010101" pitchFamily="18" charset="-122"/>
                </a:rPr>
                <a:t>02</a:t>
              </a:r>
              <a:endParaRPr lang="en-US" sz="1600" b="1" dirty="0">
                <a:solidFill>
                  <a:schemeClr val="bg1"/>
                </a:solidFill>
                <a:latin typeface="+mj-ea"/>
                <a:ea typeface="+mj-ea"/>
                <a:cs typeface="OPPOSans M" panose="00020600040101010101" pitchFamily="18" charset="-122"/>
              </a:endParaRPr>
            </a:p>
          </p:txBody>
        </p:sp>
      </p:grpSp>
      <p:grpSp>
        <p:nvGrpSpPr>
          <p:cNvPr id="1059" name="观演设计37"/>
          <p:cNvGrpSpPr/>
          <p:nvPr>
            <p:custDataLst>
              <p:tags r:id="rId25"/>
            </p:custDataLst>
          </p:nvPr>
        </p:nvGrpSpPr>
        <p:grpSpPr>
          <a:xfrm>
            <a:off x="5048563" y="3141496"/>
            <a:ext cx="1399688" cy="620909"/>
            <a:chOff x="1998665" y="5973233"/>
            <a:chExt cx="1302794" cy="577926"/>
          </a:xfrm>
        </p:grpSpPr>
        <p:grpSp>
          <p:nvGrpSpPr>
            <p:cNvPr id="1060" name="组合 1059"/>
            <p:cNvGrpSpPr/>
            <p:nvPr/>
          </p:nvGrpSpPr>
          <p:grpSpPr>
            <a:xfrm>
              <a:off x="2369623" y="5973233"/>
              <a:ext cx="577926" cy="577926"/>
              <a:chOff x="450550" y="1087530"/>
              <a:chExt cx="1749926" cy="1749926"/>
            </a:xfrm>
          </p:grpSpPr>
          <p:sp>
            <p:nvSpPr>
              <p:cNvPr id="1062" name="观演设计37-1"/>
              <p:cNvSpPr/>
              <p:nvPr>
                <p:custDataLst>
                  <p:tags r:id="rId26"/>
                </p:custDataLst>
              </p:nvPr>
            </p:nvSpPr>
            <p:spPr>
              <a:xfrm>
                <a:off x="636647" y="1273627"/>
                <a:ext cx="1377732" cy="137773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19800000" scaled="0"/>
                <a:tileRect/>
              </a:gradFill>
              <a:ln w="38100">
                <a:noFill/>
              </a:ln>
              <a:effectLst>
                <a:outerShdw blurRad="469900" dist="123444" dir="5400000" sx="99000" sy="99000" algn="ctr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8756" tIns="49375" rIns="98756" bIns="49375" rtlCol="0" anchor="ctr">
                <a:noAutofit/>
              </a:bodyPr>
              <a:p>
                <a:pPr algn="ctr" defTabSz="914400"/>
                <a:endParaRPr lang="zh-CN" altLang="en-US" sz="1945" dirty="0">
                  <a:solidFill>
                    <a:srgbClr val="FFFFFF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MiSans Medium" panose="00000600000000000000" pitchFamily="2" charset="-122"/>
                  <a:ea typeface="MiSans Bold" panose="00000800000000000000" pitchFamily="2" charset="-122"/>
                  <a:cs typeface="MiSans Bold" panose="00000800000000000000" pitchFamily="2" charset="-122"/>
                </a:endParaRPr>
              </a:p>
            </p:txBody>
          </p:sp>
          <p:sp>
            <p:nvSpPr>
              <p:cNvPr id="1063" name="观演设计37-2"/>
              <p:cNvSpPr/>
              <p:nvPr>
                <p:custDataLst>
                  <p:tags r:id="rId27"/>
                </p:custDataLst>
              </p:nvPr>
            </p:nvSpPr>
            <p:spPr>
              <a:xfrm flipH="1">
                <a:off x="450550" y="1087530"/>
                <a:ext cx="1749926" cy="1749926"/>
              </a:xfrm>
              <a:prstGeom prst="arc">
                <a:avLst>
                  <a:gd name="adj1" fmla="val 10974258"/>
                  <a:gd name="adj2" fmla="val 5207374"/>
                </a:avLst>
              </a:prstGeom>
              <a:noFill/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4200000" scaled="0"/>
                </a:gradFill>
                <a:round/>
                <a:headEnd type="stealt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6" tIns="45726" rIns="91436" bIns="45726" numCol="1" spcCol="0" rtlCol="0" fromWordArt="0" anchor="ctr" anchorCtr="0" forceAA="0" compatLnSpc="1">
                <a:noAutofit/>
              </a:bodyPr>
              <a:p>
                <a:pPr algn="ctr" defTabSz="457200"/>
                <a:endParaRPr lang="zh-CN" altLang="en-US" sz="1795" dirty="0">
                  <a:solidFill>
                    <a:srgbClr val="FFFFFF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  <a:cs typeface="MiSans Bold" panose="00000800000000000000" pitchFamily="2" charset="-122"/>
                </a:endParaRPr>
              </a:p>
            </p:txBody>
          </p:sp>
        </p:grpSp>
        <p:sp>
          <p:nvSpPr>
            <p:cNvPr id="1061" name="观演设计37-3"/>
            <p:cNvSpPr txBox="1"/>
            <p:nvPr>
              <p:custDataLst>
                <p:tags r:id="rId28"/>
              </p:custDataLst>
            </p:nvPr>
          </p:nvSpPr>
          <p:spPr>
            <a:xfrm>
              <a:off x="1998665" y="6138589"/>
              <a:ext cx="1302794" cy="2287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+mj-ea"/>
                  <a:ea typeface="+mj-ea"/>
                  <a:cs typeface="OPPOSans M" panose="00020600040101010101" pitchFamily="18" charset="-122"/>
                </a:rPr>
                <a:t>03</a:t>
              </a:r>
              <a:endParaRPr lang="en-US" sz="1600" b="1" dirty="0">
                <a:solidFill>
                  <a:schemeClr val="bg1"/>
                </a:solidFill>
                <a:latin typeface="+mj-ea"/>
                <a:ea typeface="+mj-ea"/>
                <a:cs typeface="OPPOSans M" panose="00020600040101010101" pitchFamily="18" charset="-122"/>
              </a:endParaRPr>
            </a:p>
          </p:txBody>
        </p:sp>
      </p:grpSp>
      <p:grpSp>
        <p:nvGrpSpPr>
          <p:cNvPr id="1064" name="观演设计38"/>
          <p:cNvGrpSpPr/>
          <p:nvPr>
            <p:custDataLst>
              <p:tags r:id="rId29"/>
            </p:custDataLst>
          </p:nvPr>
        </p:nvGrpSpPr>
        <p:grpSpPr>
          <a:xfrm>
            <a:off x="7177112" y="2568425"/>
            <a:ext cx="1399688" cy="620909"/>
            <a:chOff x="1998665" y="5973233"/>
            <a:chExt cx="1302794" cy="577926"/>
          </a:xfrm>
        </p:grpSpPr>
        <p:grpSp>
          <p:nvGrpSpPr>
            <p:cNvPr id="1065" name="组合 1064"/>
            <p:cNvGrpSpPr/>
            <p:nvPr/>
          </p:nvGrpSpPr>
          <p:grpSpPr>
            <a:xfrm>
              <a:off x="2369623" y="5973233"/>
              <a:ext cx="577926" cy="577926"/>
              <a:chOff x="450550" y="1087530"/>
              <a:chExt cx="1749926" cy="1749926"/>
            </a:xfrm>
          </p:grpSpPr>
          <p:sp>
            <p:nvSpPr>
              <p:cNvPr id="1067" name="观演设计38-1"/>
              <p:cNvSpPr/>
              <p:nvPr>
                <p:custDataLst>
                  <p:tags r:id="rId30"/>
                </p:custDataLst>
              </p:nvPr>
            </p:nvSpPr>
            <p:spPr>
              <a:xfrm>
                <a:off x="636647" y="1273627"/>
                <a:ext cx="1377732" cy="137773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19800000" scaled="0"/>
                <a:tileRect/>
              </a:gradFill>
              <a:ln w="38100">
                <a:noFill/>
              </a:ln>
              <a:effectLst>
                <a:outerShdw blurRad="469900" dist="123444" dir="5400000" sx="99000" sy="99000" algn="ctr" rotWithShape="0">
                  <a:schemeClr val="accent1">
                    <a:alpha val="2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8756" tIns="49375" rIns="98756" bIns="49375" rtlCol="0" anchor="ctr">
                <a:noAutofit/>
              </a:bodyPr>
              <a:p>
                <a:pPr algn="ctr" defTabSz="914400"/>
                <a:endParaRPr lang="zh-CN" altLang="en-US" sz="1945" dirty="0">
                  <a:solidFill>
                    <a:srgbClr val="FFFFFF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MiSans Medium" panose="00000600000000000000" pitchFamily="2" charset="-122"/>
                  <a:ea typeface="MiSans Bold" panose="00000800000000000000" pitchFamily="2" charset="-122"/>
                  <a:cs typeface="MiSans Bold" panose="00000800000000000000" pitchFamily="2" charset="-122"/>
                </a:endParaRPr>
              </a:p>
            </p:txBody>
          </p:sp>
          <p:sp>
            <p:nvSpPr>
              <p:cNvPr id="1068" name="观演设计38-2"/>
              <p:cNvSpPr/>
              <p:nvPr>
                <p:custDataLst>
                  <p:tags r:id="rId31"/>
                </p:custDataLst>
              </p:nvPr>
            </p:nvSpPr>
            <p:spPr>
              <a:xfrm flipH="1">
                <a:off x="450550" y="1087530"/>
                <a:ext cx="1749926" cy="1749926"/>
              </a:xfrm>
              <a:prstGeom prst="arc">
                <a:avLst>
                  <a:gd name="adj1" fmla="val 10974258"/>
                  <a:gd name="adj2" fmla="val 5207374"/>
                </a:avLst>
              </a:prstGeom>
              <a:noFill/>
              <a:ln w="25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4200000" scaled="0"/>
                </a:gradFill>
                <a:round/>
                <a:headEnd type="stealt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36" tIns="45726" rIns="91436" bIns="45726" numCol="1" spcCol="0" rtlCol="0" fromWordArt="0" anchor="ctr" anchorCtr="0" forceAA="0" compatLnSpc="1">
                <a:noAutofit/>
              </a:bodyPr>
              <a:p>
                <a:pPr algn="ctr" defTabSz="457200"/>
                <a:endParaRPr lang="zh-CN" altLang="en-US" sz="1795" dirty="0">
                  <a:solidFill>
                    <a:srgbClr val="FFFFFF"/>
                  </a:solidFill>
                  <a:latin typeface="MiSans Medium" panose="00000600000000000000" pitchFamily="2" charset="-122"/>
                  <a:ea typeface="MiSans Medium" panose="00000600000000000000" pitchFamily="2" charset="-122"/>
                  <a:cs typeface="MiSans Bold" panose="00000800000000000000" pitchFamily="2" charset="-122"/>
                </a:endParaRPr>
              </a:p>
            </p:txBody>
          </p:sp>
        </p:grpSp>
        <p:sp>
          <p:nvSpPr>
            <p:cNvPr id="1066" name="观演设计38-3"/>
            <p:cNvSpPr txBox="1"/>
            <p:nvPr>
              <p:custDataLst>
                <p:tags r:id="rId32"/>
              </p:custDataLst>
            </p:nvPr>
          </p:nvSpPr>
          <p:spPr>
            <a:xfrm>
              <a:off x="1998665" y="6138589"/>
              <a:ext cx="1302794" cy="2287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+mj-ea"/>
                  <a:ea typeface="+mj-ea"/>
                  <a:cs typeface="OPPOSans M" panose="00020600040101010101" pitchFamily="18" charset="-122"/>
                </a:rPr>
                <a:t>04</a:t>
              </a:r>
              <a:endParaRPr lang="en-US" sz="1600" b="1" dirty="0">
                <a:solidFill>
                  <a:schemeClr val="bg1"/>
                </a:solidFill>
                <a:latin typeface="+mj-ea"/>
                <a:ea typeface="+mj-ea"/>
                <a:cs typeface="OPPOSans M" panose="00020600040101010101" pitchFamily="18" charset="-122"/>
              </a:endParaRPr>
            </a:p>
          </p:txBody>
        </p:sp>
      </p:grpSp>
      <p:sp>
        <p:nvSpPr>
          <p:cNvPr id="7" name="观演设计1"/>
          <p:cNvSpPr/>
          <p:nvPr>
            <p:custDataLst>
              <p:tags r:id="rId33"/>
            </p:custDataLst>
          </p:nvPr>
        </p:nvSpPr>
        <p:spPr>
          <a:xfrm>
            <a:off x="2609938" y="4749961"/>
            <a:ext cx="2091709" cy="1733540"/>
          </a:xfrm>
          <a:prstGeom prst="rect">
            <a:avLst/>
          </a:prstGeom>
          <a:gradFill flip="none" rotWithShape="1">
            <a:gsLst>
              <a:gs pos="73000">
                <a:schemeClr val="bg1">
                  <a:alpha val="0"/>
                </a:schemeClr>
              </a:gs>
              <a:gs pos="1000">
                <a:schemeClr val="bg1"/>
              </a:gs>
            </a:gsLst>
            <a:lin ang="5400000" scaled="0"/>
            <a:tileRect/>
          </a:gradFill>
          <a:ln>
            <a:gradFill>
              <a:gsLst>
                <a:gs pos="7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prstDash val="solid"/>
          </a:ln>
          <a:effectLst>
            <a:outerShdw blurRad="50800" dist="38100" dir="16200000" rotWithShape="0">
              <a:schemeClr val="accent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l" defTabSz="457200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cs typeface="MiSans Medium" panose="00000600000000000000" pitchFamily="2" charset="-122"/>
                <a:sym typeface="Arial" panose="020B0604020202020204" pitchFamily="34" charset="0"/>
              </a:rPr>
              <a:t>结合实例，分析曲流的成因。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+mj-ea"/>
              <a:ea typeface="+mj-ea"/>
              <a:cs typeface="MiSans Medium" panose="000006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观演设计1"/>
          <p:cNvSpPr/>
          <p:nvPr>
            <p:custDataLst>
              <p:tags r:id="rId34"/>
            </p:custDataLst>
          </p:nvPr>
        </p:nvSpPr>
        <p:spPr>
          <a:xfrm>
            <a:off x="4696190" y="4167339"/>
            <a:ext cx="2091709" cy="1733540"/>
          </a:xfrm>
          <a:prstGeom prst="rect">
            <a:avLst/>
          </a:prstGeom>
          <a:gradFill flip="none" rotWithShape="1">
            <a:gsLst>
              <a:gs pos="73000">
                <a:schemeClr val="bg1">
                  <a:alpha val="0"/>
                </a:schemeClr>
              </a:gs>
              <a:gs pos="1000">
                <a:schemeClr val="bg1"/>
              </a:gs>
            </a:gsLst>
            <a:lin ang="5400000" scaled="0"/>
            <a:tileRect/>
          </a:gradFill>
          <a:ln>
            <a:gradFill>
              <a:gsLst>
                <a:gs pos="7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prstDash val="solid"/>
          </a:ln>
          <a:effectLst>
            <a:outerShdw blurRad="50800" dist="38100" dir="16200000" rotWithShape="0">
              <a:schemeClr val="accent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l" defTabSz="457200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cs typeface="MiSans Medium" panose="00000600000000000000" pitchFamily="2" charset="-122"/>
                <a:sym typeface="Arial" panose="020B0604020202020204" pitchFamily="34" charset="0"/>
              </a:rPr>
              <a:t>通过模拟实验，观察并描述曲流的演变。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+mj-ea"/>
              <a:ea typeface="+mj-ea"/>
              <a:cs typeface="MiSans Medium" panose="000006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观演设计1"/>
          <p:cNvSpPr/>
          <p:nvPr>
            <p:custDataLst>
              <p:tags r:id="rId35"/>
            </p:custDataLst>
          </p:nvPr>
        </p:nvSpPr>
        <p:spPr>
          <a:xfrm>
            <a:off x="6768796" y="3627015"/>
            <a:ext cx="2091709" cy="1733540"/>
          </a:xfrm>
          <a:prstGeom prst="rect">
            <a:avLst/>
          </a:prstGeom>
          <a:gradFill flip="none" rotWithShape="1">
            <a:gsLst>
              <a:gs pos="73000">
                <a:schemeClr val="bg1">
                  <a:alpha val="0"/>
                </a:schemeClr>
              </a:gs>
              <a:gs pos="1000">
                <a:schemeClr val="bg1"/>
              </a:gs>
            </a:gsLst>
            <a:lin ang="5400000" scaled="0"/>
            <a:tileRect/>
          </a:gradFill>
          <a:ln>
            <a:gradFill>
              <a:gsLst>
                <a:gs pos="7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prstDash val="solid"/>
          </a:ln>
          <a:effectLst>
            <a:outerShdw blurRad="50800" dist="38100" dir="16200000" rotWithShape="0">
              <a:schemeClr val="accent1"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l" defTabSz="457200"/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cs typeface="MiSans Medium" panose="00000600000000000000" pitchFamily="2" charset="-122"/>
                <a:sym typeface="Arial" panose="020B0604020202020204" pitchFamily="34" charset="0"/>
              </a:rPr>
              <a:t>通过案例，了解曲流对人类活动的影响。</a:t>
            </a: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+mj-ea"/>
              <a:ea typeface="+mj-ea"/>
              <a:cs typeface="MiSans Medium" panose="000006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观演设计23"/>
          <p:cNvSpPr/>
          <p:nvPr>
            <p:custDataLst>
              <p:tags r:id="rId36"/>
            </p:custDataLst>
          </p:nvPr>
        </p:nvSpPr>
        <p:spPr bwMode="auto">
          <a:xfrm rot="10581166" flipH="1" flipV="1">
            <a:off x="688340" y="1584960"/>
            <a:ext cx="8707120" cy="3011805"/>
          </a:xfrm>
          <a:custGeom>
            <a:avLst/>
            <a:gdLst>
              <a:gd name="connsiteX0" fmla="*/ 2540 w 10928"/>
              <a:gd name="connsiteY0" fmla="*/ 1892 h 4743"/>
              <a:gd name="connsiteX1" fmla="*/ 5762 w 10928"/>
              <a:gd name="connsiteY1" fmla="*/ 937 h 4743"/>
              <a:gd name="connsiteX2" fmla="*/ 7703 w 10928"/>
              <a:gd name="connsiteY2" fmla="*/ 661 h 4743"/>
              <a:gd name="connsiteX3" fmla="*/ 8736 w 10928"/>
              <a:gd name="connsiteY3" fmla="*/ 580 h 4743"/>
              <a:gd name="connsiteX4" fmla="*/ 9272 w 10928"/>
              <a:gd name="connsiteY4" fmla="*/ 548 h 4743"/>
              <a:gd name="connsiteX5" fmla="*/ 9520 w 10928"/>
              <a:gd name="connsiteY5" fmla="*/ 532 h 4743"/>
              <a:gd name="connsiteX6" fmla="*/ 9768 w 10928"/>
              <a:gd name="connsiteY6" fmla="*/ 532 h 4743"/>
              <a:gd name="connsiteX7" fmla="*/ 9809 w 10928"/>
              <a:gd name="connsiteY7" fmla="*/ 532 h 4743"/>
              <a:gd name="connsiteX8" fmla="*/ 9563 w 10928"/>
              <a:gd name="connsiteY8" fmla="*/ 0 h 4743"/>
              <a:gd name="connsiteX9" fmla="*/ 10929 w 10928"/>
              <a:gd name="connsiteY9" fmla="*/ 882 h 4743"/>
              <a:gd name="connsiteX10" fmla="*/ 9507 w 10928"/>
              <a:gd name="connsiteY10" fmla="*/ 1831 h 4743"/>
              <a:gd name="connsiteX11" fmla="*/ 9809 w 10928"/>
              <a:gd name="connsiteY11" fmla="*/ 1293 h 4743"/>
              <a:gd name="connsiteX12" fmla="*/ 9562 w 10928"/>
              <a:gd name="connsiteY12" fmla="*/ 1293 h 4743"/>
              <a:gd name="connsiteX13" fmla="*/ 9355 w 10928"/>
              <a:gd name="connsiteY13" fmla="*/ 1277 h 4743"/>
              <a:gd name="connsiteX14" fmla="*/ 8901 w 10928"/>
              <a:gd name="connsiteY14" fmla="*/ 1277 h 4743"/>
              <a:gd name="connsiteX15" fmla="*/ 8033 w 10928"/>
              <a:gd name="connsiteY15" fmla="*/ 1309 h 4743"/>
              <a:gd name="connsiteX16" fmla="*/ 6340 w 10928"/>
              <a:gd name="connsiteY16" fmla="*/ 1471 h 4743"/>
              <a:gd name="connsiteX17" fmla="*/ 3201 w 10928"/>
              <a:gd name="connsiteY17" fmla="*/ 2168 h 4743"/>
              <a:gd name="connsiteX18" fmla="*/ 971 w 10928"/>
              <a:gd name="connsiteY18" fmla="*/ 3318 h 4743"/>
              <a:gd name="connsiteX19" fmla="*/ 21 w 10928"/>
              <a:gd name="connsiteY19" fmla="*/ 4743 h 4743"/>
              <a:gd name="connsiteX20" fmla="*/ 516 w 10928"/>
              <a:gd name="connsiteY20" fmla="*/ 3237 h 4743"/>
              <a:gd name="connsiteX21" fmla="*/ 2540 w 10928"/>
              <a:gd name="connsiteY21" fmla="*/ 1892 h 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0" t="0" r="r" b="b"/>
            <a:pathLst>
              <a:path w="10929" h="4743">
                <a:moveTo>
                  <a:pt x="2540" y="1892"/>
                </a:moveTo>
                <a:cubicBezTo>
                  <a:pt x="3407" y="1504"/>
                  <a:pt x="4523" y="1180"/>
                  <a:pt x="5762" y="937"/>
                </a:cubicBezTo>
                <a:cubicBezTo>
                  <a:pt x="6381" y="823"/>
                  <a:pt x="7042" y="726"/>
                  <a:pt x="7703" y="661"/>
                </a:cubicBezTo>
                <a:cubicBezTo>
                  <a:pt x="8033" y="629"/>
                  <a:pt x="8405" y="597"/>
                  <a:pt x="8736" y="580"/>
                </a:cubicBezTo>
                <a:cubicBezTo>
                  <a:pt x="8901" y="564"/>
                  <a:pt x="9107" y="548"/>
                  <a:pt x="9272" y="548"/>
                </a:cubicBezTo>
                <a:cubicBezTo>
                  <a:pt x="9355" y="548"/>
                  <a:pt x="9438" y="532"/>
                  <a:pt x="9520" y="532"/>
                </a:cubicBezTo>
                <a:cubicBezTo>
                  <a:pt x="9768" y="532"/>
                  <a:pt x="9768" y="532"/>
                  <a:pt x="9768" y="532"/>
                </a:cubicBezTo>
                <a:cubicBezTo>
                  <a:pt x="9809" y="532"/>
                  <a:pt x="9809" y="532"/>
                  <a:pt x="9809" y="532"/>
                </a:cubicBezTo>
                <a:cubicBezTo>
                  <a:pt x="9809" y="62"/>
                  <a:pt x="9563" y="0"/>
                  <a:pt x="9563" y="0"/>
                </a:cubicBezTo>
                <a:cubicBezTo>
                  <a:pt x="9592" y="17"/>
                  <a:pt x="10929" y="882"/>
                  <a:pt x="10929" y="882"/>
                </a:cubicBezTo>
                <a:cubicBezTo>
                  <a:pt x="10928" y="897"/>
                  <a:pt x="9507" y="1831"/>
                  <a:pt x="9507" y="1831"/>
                </a:cubicBezTo>
                <a:cubicBezTo>
                  <a:pt x="9817" y="1285"/>
                  <a:pt x="9809" y="1293"/>
                  <a:pt x="9809" y="1293"/>
                </a:cubicBezTo>
                <a:cubicBezTo>
                  <a:pt x="9562" y="1293"/>
                  <a:pt x="9562" y="1293"/>
                  <a:pt x="9562" y="1293"/>
                </a:cubicBezTo>
                <a:cubicBezTo>
                  <a:pt x="9520" y="1293"/>
                  <a:pt x="9438" y="1277"/>
                  <a:pt x="9355" y="1277"/>
                </a:cubicBezTo>
                <a:cubicBezTo>
                  <a:pt x="9190" y="1277"/>
                  <a:pt x="9066" y="1277"/>
                  <a:pt x="8901" y="1277"/>
                </a:cubicBezTo>
                <a:cubicBezTo>
                  <a:pt x="8612" y="1293"/>
                  <a:pt x="8323" y="1293"/>
                  <a:pt x="8033" y="1309"/>
                </a:cubicBezTo>
                <a:cubicBezTo>
                  <a:pt x="7455" y="1342"/>
                  <a:pt x="6877" y="1390"/>
                  <a:pt x="6340" y="1471"/>
                </a:cubicBezTo>
                <a:cubicBezTo>
                  <a:pt x="5183" y="1617"/>
                  <a:pt x="4151" y="1860"/>
                  <a:pt x="3201" y="2168"/>
                </a:cubicBezTo>
                <a:cubicBezTo>
                  <a:pt x="2292" y="2492"/>
                  <a:pt x="1508" y="2880"/>
                  <a:pt x="971" y="3318"/>
                </a:cubicBezTo>
                <a:cubicBezTo>
                  <a:pt x="392" y="3755"/>
                  <a:pt x="62" y="4241"/>
                  <a:pt x="21" y="4743"/>
                </a:cubicBezTo>
                <a:cubicBezTo>
                  <a:pt x="-62" y="4241"/>
                  <a:pt x="103" y="3739"/>
                  <a:pt x="516" y="3237"/>
                </a:cubicBezTo>
                <a:cubicBezTo>
                  <a:pt x="929" y="2751"/>
                  <a:pt x="1631" y="2297"/>
                  <a:pt x="2540" y="1892"/>
                </a:cubicBezTo>
                <a:close/>
              </a:path>
            </a:pathLst>
          </a:custGeom>
          <a:gradFill>
            <a:gsLst>
              <a:gs pos="72000">
                <a:schemeClr val="accent2">
                  <a:alpha val="0"/>
                </a:schemeClr>
              </a:gs>
              <a:gs pos="0">
                <a:schemeClr val="accent2"/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defTabSz="2501265"/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椭圆 98"/>
          <p:cNvSpPr/>
          <p:nvPr>
            <p:custDataLst>
              <p:tags r:id="rId37"/>
            </p:custDataLst>
          </p:nvPr>
        </p:nvSpPr>
        <p:spPr>
          <a:xfrm>
            <a:off x="735330" y="3235960"/>
            <a:ext cx="1080000" cy="1080000"/>
          </a:xfrm>
          <a:prstGeom prst="ellipse">
            <a:avLst/>
          </a:prstGeom>
          <a:solidFill>
            <a:srgbClr val="F2F9FD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Gill Sans MT" panose="020B0502020104020203" charset="0"/>
                <a:ea typeface="Gill Sans MT" panose="020B0502020104020203" charset="0"/>
                <a:cs typeface="+mn-cs"/>
              </a:rPr>
              <a:t>情境感知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Gill Sans MT" panose="020B0502020104020203" charset="0"/>
              <a:ea typeface="Gill Sans MT" panose="020B0502020104020203" charset="0"/>
              <a:cs typeface="+mn-cs"/>
            </a:endParaRPr>
          </a:p>
        </p:txBody>
      </p:sp>
      <p:sp>
        <p:nvSpPr>
          <p:cNvPr id="20" name="椭圆 19"/>
          <p:cNvSpPr/>
          <p:nvPr>
            <p:custDataLst>
              <p:tags r:id="rId38"/>
            </p:custDataLst>
          </p:nvPr>
        </p:nvSpPr>
        <p:spPr>
          <a:xfrm>
            <a:off x="2828925" y="2439035"/>
            <a:ext cx="1080000" cy="1080000"/>
          </a:xfrm>
          <a:prstGeom prst="ellipse">
            <a:avLst/>
          </a:prstGeom>
          <a:solidFill>
            <a:srgbClr val="F2F9FD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Gill Sans MT" panose="020B0502020104020203" charset="0"/>
                <a:ea typeface="Gill Sans MT" panose="020B0502020104020203" charset="0"/>
                <a:cs typeface="+mn-cs"/>
              </a:rPr>
              <a:t>成因分析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Gill Sans MT" panose="020B0502020104020203" charset="0"/>
              <a:ea typeface="Gill Sans MT" panose="020B0502020104020203" charset="0"/>
              <a:cs typeface="+mn-cs"/>
            </a:endParaRPr>
          </a:p>
        </p:txBody>
      </p:sp>
      <p:sp>
        <p:nvSpPr>
          <p:cNvPr id="21" name="椭圆 20"/>
          <p:cNvSpPr/>
          <p:nvPr>
            <p:custDataLst>
              <p:tags r:id="rId39"/>
            </p:custDataLst>
          </p:nvPr>
        </p:nvSpPr>
        <p:spPr>
          <a:xfrm>
            <a:off x="5003165" y="1722755"/>
            <a:ext cx="1080000" cy="1080000"/>
          </a:xfrm>
          <a:prstGeom prst="ellipse">
            <a:avLst/>
          </a:prstGeom>
          <a:solidFill>
            <a:srgbClr val="F2F9FD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Gill Sans MT" panose="020B0502020104020203" charset="0"/>
                <a:ea typeface="Gill Sans MT" panose="020B0502020104020203" charset="0"/>
                <a:cs typeface="+mn-cs"/>
              </a:rPr>
              <a:t>发展演变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Gill Sans MT" panose="020B0502020104020203" charset="0"/>
              <a:ea typeface="Gill Sans MT" panose="020B0502020104020203" charset="0"/>
              <a:cs typeface="+mn-cs"/>
            </a:endParaRPr>
          </a:p>
        </p:txBody>
      </p:sp>
      <p:sp>
        <p:nvSpPr>
          <p:cNvPr id="22" name="椭圆 21"/>
          <p:cNvSpPr/>
          <p:nvPr>
            <p:custDataLst>
              <p:tags r:id="rId40"/>
            </p:custDataLst>
          </p:nvPr>
        </p:nvSpPr>
        <p:spPr>
          <a:xfrm>
            <a:off x="7050405" y="1358900"/>
            <a:ext cx="1080000" cy="1080000"/>
          </a:xfrm>
          <a:prstGeom prst="ellipse">
            <a:avLst/>
          </a:prstGeom>
          <a:solidFill>
            <a:srgbClr val="F2F9FD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Gill Sans MT" panose="020B0502020104020203" charset="0"/>
                <a:ea typeface="Gill Sans MT" panose="020B0502020104020203" charset="0"/>
                <a:cs typeface="+mn-cs"/>
              </a:rPr>
              <a:t>问题解决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Gill Sans MT" panose="020B0502020104020203" charset="0"/>
              <a:ea typeface="Gill Sans MT" panose="020B0502020104020203" charset="0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 rot="20460000">
            <a:off x="1567180" y="1446530"/>
            <a:ext cx="4418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accent2">
                    <a:lumMod val="50000"/>
                  </a:schemeClr>
                </a:solidFill>
              </a:rPr>
              <a:t>教学活动进阶推进</a:t>
            </a:r>
            <a:endParaRPr lang="zh-CN" altLang="en-US" sz="28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文本框 24"/>
          <p:cNvSpPr txBox="1"/>
          <p:nvPr>
            <p:custDataLst>
              <p:tags r:id="rId41"/>
            </p:custDataLst>
          </p:nvPr>
        </p:nvSpPr>
        <p:spPr>
          <a:xfrm>
            <a:off x="9852025" y="5251450"/>
            <a:ext cx="1633220" cy="84137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地理核心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问题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27" name="右箭头 26"/>
          <p:cNvSpPr/>
          <p:nvPr>
            <p:custDataLst>
              <p:tags r:id="rId42"/>
            </p:custDataLst>
          </p:nvPr>
        </p:nvSpPr>
        <p:spPr>
          <a:xfrm rot="16200000">
            <a:off x="10309860" y="4598035"/>
            <a:ext cx="795655" cy="311150"/>
          </a:xfrm>
          <a:prstGeom prst="rightArrow">
            <a:avLst/>
          </a:prstGeom>
          <a:solidFill>
            <a:srgbClr val="F2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43"/>
            </p:custDataLst>
          </p:nvPr>
        </p:nvSpPr>
        <p:spPr>
          <a:xfrm>
            <a:off x="9891395" y="3383280"/>
            <a:ext cx="1633220" cy="84137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学生探究活动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1" name="右箭头 30"/>
          <p:cNvSpPr/>
          <p:nvPr>
            <p:custDataLst>
              <p:tags r:id="rId44"/>
            </p:custDataLst>
          </p:nvPr>
        </p:nvSpPr>
        <p:spPr>
          <a:xfrm rot="16200000">
            <a:off x="10309860" y="2729865"/>
            <a:ext cx="795655" cy="311150"/>
          </a:xfrm>
          <a:prstGeom prst="rightArrow">
            <a:avLst/>
          </a:prstGeom>
          <a:solidFill>
            <a:srgbClr val="F2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5"/>
            </p:custDataLst>
          </p:nvPr>
        </p:nvSpPr>
        <p:spPr>
          <a:xfrm>
            <a:off x="9891395" y="1757680"/>
            <a:ext cx="1633220" cy="59753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zh-CN" altLang="en-US" sz="2400" b="1">
                <a:solidFill>
                  <a:schemeClr val="accent1">
                    <a:lumMod val="50000"/>
                  </a:schemeClr>
                </a:solidFill>
                <a:sym typeface="+mn-ea"/>
              </a:rPr>
              <a:t>教学环节</a:t>
            </a:r>
            <a:endParaRPr lang="zh-CN" altLang="en-US" sz="2400" b="1">
              <a:solidFill>
                <a:schemeClr val="accent1">
                  <a:lumMod val="50000"/>
                </a:schemeClr>
              </a:solidFill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961370" y="4618990"/>
            <a:ext cx="8140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细化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863580" y="2656205"/>
            <a:ext cx="8140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</a:rPr>
              <a:t>推进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7315" y="777875"/>
            <a:ext cx="4135120" cy="521970"/>
            <a:chOff x="724" y="1225"/>
            <a:chExt cx="6512" cy="822"/>
          </a:xfrm>
        </p:grpSpPr>
        <p:sp>
          <p:nvSpPr>
            <p:cNvPr id="36" name="文本框 35"/>
            <p:cNvSpPr txBox="1"/>
            <p:nvPr/>
          </p:nvSpPr>
          <p:spPr>
            <a:xfrm>
              <a:off x="724" y="1225"/>
              <a:ext cx="651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逻辑明确，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知识结构完整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flipV="1">
              <a:off x="884" y="2024"/>
              <a:ext cx="6135" cy="20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1"/>
            </p:custDataLst>
          </p:nvPr>
        </p:nvGrpSpPr>
        <p:grpSpPr>
          <a:xfrm>
            <a:off x="144780" y="0"/>
            <a:ext cx="12047083" cy="629920"/>
            <a:chOff x="228" y="0"/>
            <a:chExt cx="18972" cy="992"/>
          </a:xfrm>
        </p:grpSpPr>
        <p:grpSp>
          <p:nvGrpSpPr>
            <p:cNvPr id="9" name="组合 8"/>
            <p:cNvGrpSpPr/>
            <p:nvPr/>
          </p:nvGrpSpPr>
          <p:grpSpPr>
            <a:xfrm rot="0">
              <a:off x="2023" y="0"/>
              <a:ext cx="17177" cy="992"/>
              <a:chOff x="2343" y="-852"/>
              <a:chExt cx="19488" cy="837"/>
            </a:xfrm>
            <a:solidFill>
              <a:schemeClr val="bg1">
                <a:lumMod val="50000"/>
              </a:schemeClr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17972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教学反思与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升华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157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理念与方法建构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059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教学过程与</a:t>
                </a:r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亮点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>
                <p:custDataLst>
                  <p:tags r:id="rId2"/>
                </p:custDataLst>
              </p:nvPr>
            </p:nvSpPr>
            <p:spPr>
              <a:xfrm>
                <a:off x="6255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rgbClr val="1563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学情与目标定位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3"/>
                </p:custDataLst>
              </p:nvPr>
            </p:nvSpPr>
            <p:spPr>
              <a:xfrm>
                <a:off x="2343" y="-852"/>
                <a:ext cx="3859" cy="83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zh-CN" altLang="en-US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教材与课标分析</a:t>
                </a:r>
                <a:endParaRPr lang="zh-CN" altLang="en-US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9F9F9">
                    <a:alpha val="100000"/>
                  </a:srgbClr>
                </a:clrFrom>
                <a:clrTo>
                  <a:srgbClr val="F9F9F9">
                    <a:alpha val="100000"/>
                    <a:alpha val="0"/>
                  </a:srgbClr>
                </a:clrTo>
              </a:clrChange>
            </a:blip>
            <a:srcRect l="12778" t="14521" r="5247" b="9406"/>
            <a:stretch>
              <a:fillRect/>
            </a:stretch>
          </p:blipFill>
          <p:spPr>
            <a:xfrm>
              <a:off x="228" y="0"/>
              <a:ext cx="1581" cy="992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278765" y="777875"/>
            <a:ext cx="1993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</a:rPr>
              <a:t>【</a:t>
            </a:r>
            <a:r>
              <a:rPr lang="zh-CN" altLang="en-US" sz="2800" b="1">
                <a:solidFill>
                  <a:schemeClr val="accent1">
                    <a:lumMod val="50000"/>
                  </a:schemeClr>
                </a:solidFill>
              </a:rPr>
              <a:t>板书设计】</a:t>
            </a:r>
            <a:endParaRPr lang="zh-CN" altLang="en-US" sz="2800" b="1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65771" y="1308735"/>
            <a:ext cx="1643361" cy="0"/>
          </a:xfrm>
          <a:prstGeom prst="line">
            <a:avLst/>
          </a:prstGeom>
          <a:ln w="28575" cmpd="sng">
            <a:solidFill>
              <a:schemeClr val="tx2">
                <a:lumMod val="90000"/>
                <a:lumOff val="1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284605" y="3566160"/>
            <a:ext cx="441388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+mn-ea"/>
                <a:cs typeface="+mn-ea"/>
              </a:rPr>
              <a:t>明其理</a:t>
            </a:r>
            <a:r>
              <a:rPr lang="en-US" altLang="zh-CN" sz="2400">
                <a:latin typeface="+mn-ea"/>
                <a:cs typeface="+mn-ea"/>
              </a:rPr>
              <a:t> —— </a:t>
            </a:r>
            <a:r>
              <a:rPr lang="zh-CN" altLang="en-US" sz="2400">
                <a:latin typeface="+mn-ea"/>
                <a:cs typeface="+mn-ea"/>
              </a:rPr>
              <a:t>曲流的概念</a:t>
            </a:r>
            <a:r>
              <a:rPr lang="en-US" altLang="zh-CN" sz="2400">
                <a:latin typeface="+mn-ea"/>
                <a:cs typeface="+mn-ea"/>
              </a:rPr>
              <a:t> </a:t>
            </a:r>
            <a:endParaRPr lang="en-US" altLang="zh-CN" sz="2400">
              <a:latin typeface="+mn-ea"/>
              <a:cs typeface="+mn-ea"/>
            </a:endParaRPr>
          </a:p>
          <a:p>
            <a:r>
              <a:rPr lang="zh-CN" altLang="en-US" sz="2400">
                <a:latin typeface="+mn-ea"/>
                <a:cs typeface="+mn-ea"/>
              </a:rPr>
              <a:t>究其因</a:t>
            </a:r>
            <a:r>
              <a:rPr lang="en-US" altLang="zh-CN" sz="2400">
                <a:latin typeface="+mn-ea"/>
                <a:cs typeface="+mn-ea"/>
              </a:rPr>
              <a:t> —— </a:t>
            </a:r>
            <a:r>
              <a:rPr lang="zh-CN" altLang="en-US" sz="2400">
                <a:latin typeface="+mn-ea"/>
                <a:cs typeface="+mn-ea"/>
              </a:rPr>
              <a:t>曲流的成因</a:t>
            </a:r>
            <a:r>
              <a:rPr lang="en-US" altLang="zh-CN" sz="2400">
                <a:latin typeface="+mn-ea"/>
                <a:cs typeface="+mn-ea"/>
              </a:rPr>
              <a:t> </a:t>
            </a:r>
            <a:endParaRPr lang="en-US" altLang="zh-CN" sz="2400">
              <a:latin typeface="+mn-ea"/>
              <a:cs typeface="+mn-ea"/>
            </a:endParaRPr>
          </a:p>
          <a:p>
            <a:r>
              <a:rPr lang="zh-CN" altLang="en-US" sz="2400">
                <a:latin typeface="+mn-ea"/>
                <a:cs typeface="+mn-ea"/>
              </a:rPr>
              <a:t>探其势</a:t>
            </a:r>
            <a:r>
              <a:rPr lang="en-US" altLang="zh-CN" sz="2400">
                <a:latin typeface="+mn-ea"/>
                <a:cs typeface="+mn-ea"/>
              </a:rPr>
              <a:t> —— </a:t>
            </a:r>
            <a:r>
              <a:rPr lang="zh-CN" altLang="en-US" sz="2400">
                <a:latin typeface="+mn-ea"/>
                <a:cs typeface="+mn-ea"/>
              </a:rPr>
              <a:t>曲流的演变</a:t>
            </a:r>
            <a:r>
              <a:rPr lang="en-US" altLang="zh-CN" sz="2400">
                <a:latin typeface="+mn-ea"/>
                <a:cs typeface="+mn-ea"/>
              </a:rPr>
              <a:t> </a:t>
            </a:r>
            <a:endParaRPr lang="en-US" altLang="zh-CN" sz="2400">
              <a:latin typeface="+mn-ea"/>
              <a:cs typeface="+mn-ea"/>
            </a:endParaRPr>
          </a:p>
          <a:p>
            <a:r>
              <a:rPr lang="zh-CN" altLang="en-US" sz="2400">
                <a:latin typeface="+mn-ea"/>
                <a:cs typeface="+mn-ea"/>
              </a:rPr>
              <a:t>顺其利</a:t>
            </a:r>
            <a:r>
              <a:rPr lang="en-US" altLang="zh-CN" sz="2400">
                <a:latin typeface="+mn-ea"/>
                <a:cs typeface="+mn-ea"/>
              </a:rPr>
              <a:t> —— </a:t>
            </a:r>
            <a:r>
              <a:rPr lang="zh-CN" altLang="en-US" sz="2400">
                <a:latin typeface="+mn-ea"/>
                <a:cs typeface="+mn-ea"/>
              </a:rPr>
              <a:t>曲流与人类活动</a:t>
            </a:r>
            <a:r>
              <a:rPr lang="en-US" altLang="zh-CN" sz="2400">
                <a:latin typeface="+mn-ea"/>
                <a:cs typeface="+mn-ea"/>
              </a:rPr>
              <a:t> </a:t>
            </a:r>
            <a:endParaRPr lang="zh-CN" altLang="en-US" sz="2400">
              <a:latin typeface="+mn-ea"/>
              <a:cs typeface="+mn-ea"/>
            </a:endParaRPr>
          </a:p>
        </p:txBody>
      </p:sp>
      <p:sp>
        <p:nvSpPr>
          <p:cNvPr id="37" name="六边形 36"/>
          <p:cNvSpPr/>
          <p:nvPr/>
        </p:nvSpPr>
        <p:spPr>
          <a:xfrm>
            <a:off x="1640205" y="2768600"/>
            <a:ext cx="3564890" cy="723265"/>
          </a:xfrm>
          <a:prstGeom prst="hexag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softEdge rad="50800"/>
          </a:effectLst>
        </p:spPr>
        <p:style>
          <a:lnRef idx="0">
            <a:srgbClr val="FFFFFF"/>
          </a:lnRef>
          <a:fillRef idx="1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教师</a:t>
            </a:r>
            <a:r>
              <a:rPr lang="zh-CN" altLang="en-US" sz="2400"/>
              <a:t>引导</a:t>
            </a:r>
            <a:endParaRPr lang="zh-CN" altLang="en-US" sz="2400"/>
          </a:p>
        </p:txBody>
      </p:sp>
      <p:sp>
        <p:nvSpPr>
          <p:cNvPr id="166" name="文本框 165"/>
          <p:cNvSpPr txBox="1"/>
          <p:nvPr>
            <p:custDataLst>
              <p:tags r:id="rId5"/>
            </p:custDataLst>
          </p:nvPr>
        </p:nvSpPr>
        <p:spPr>
          <a:xfrm flipH="1">
            <a:off x="7712075" y="3491865"/>
            <a:ext cx="2304415" cy="38671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ctr"/>
            <a:r>
              <a:rPr lang="zh-CN" altLang="en-US" sz="2400"/>
              <a:t>过程性评价</a:t>
            </a:r>
            <a:endParaRPr lang="zh-CN" altLang="en-US" sz="2400"/>
          </a:p>
        </p:txBody>
      </p:sp>
      <p:sp>
        <p:nvSpPr>
          <p:cNvPr id="168" name="文本框 167"/>
          <p:cNvSpPr txBox="1"/>
          <p:nvPr>
            <p:custDataLst>
              <p:tags r:id="rId6"/>
            </p:custDataLst>
          </p:nvPr>
        </p:nvSpPr>
        <p:spPr>
          <a:xfrm flipH="1">
            <a:off x="7712075" y="3950335"/>
            <a:ext cx="2304415" cy="38671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ctr"/>
            <a:r>
              <a:rPr lang="zh-CN" altLang="en-US" sz="2400"/>
              <a:t>成果性评价</a:t>
            </a:r>
            <a:endParaRPr lang="zh-CN" altLang="en-US" sz="2400"/>
          </a:p>
        </p:txBody>
      </p:sp>
      <p:sp>
        <p:nvSpPr>
          <p:cNvPr id="170" name="文本框 169"/>
          <p:cNvSpPr txBox="1"/>
          <p:nvPr>
            <p:custDataLst>
              <p:tags r:id="rId7"/>
            </p:custDataLst>
          </p:nvPr>
        </p:nvSpPr>
        <p:spPr>
          <a:xfrm flipH="1">
            <a:off x="7851140" y="4408805"/>
            <a:ext cx="2048510" cy="38671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ctr"/>
            <a:r>
              <a:rPr lang="zh-CN" altLang="en-US" sz="2400"/>
              <a:t>表现性评价</a:t>
            </a:r>
            <a:endParaRPr lang="zh-CN" altLang="en-US" sz="2400"/>
          </a:p>
        </p:txBody>
      </p:sp>
      <p:sp>
        <p:nvSpPr>
          <p:cNvPr id="72" name="圆角矩形 71"/>
          <p:cNvSpPr/>
          <p:nvPr>
            <p:custDataLst>
              <p:tags r:id="rId8"/>
            </p:custDataLst>
          </p:nvPr>
        </p:nvSpPr>
        <p:spPr>
          <a:xfrm flipH="1">
            <a:off x="6323330" y="1914525"/>
            <a:ext cx="5400000" cy="3600000"/>
          </a:xfrm>
          <a:prstGeom prst="roundRect">
            <a:avLst>
              <a:gd name="adj" fmla="val 5526"/>
            </a:avLst>
          </a:prstGeom>
          <a:noFill/>
          <a:ln w="31750">
            <a:gradFill>
              <a:gsLst>
                <a:gs pos="0">
                  <a:schemeClr val="bg1"/>
                </a:gs>
                <a:gs pos="94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 dirty="0">
              <a:ea typeface="汉仪中等线简" panose="02010609000101010101" pitchFamily="49" charset="-122"/>
            </a:endParaRPr>
          </a:p>
        </p:txBody>
      </p:sp>
      <p:sp>
        <p:nvSpPr>
          <p:cNvPr id="73" name="任意多边形: 形状 307"/>
          <p:cNvSpPr/>
          <p:nvPr>
            <p:custDataLst>
              <p:tags r:id="rId9"/>
            </p:custDataLst>
          </p:nvPr>
        </p:nvSpPr>
        <p:spPr>
          <a:xfrm rot="10800000">
            <a:off x="7541895" y="1395095"/>
            <a:ext cx="2575560" cy="1373505"/>
          </a:xfrm>
          <a:custGeom>
            <a:avLst/>
            <a:gdLst>
              <a:gd name="connsiteX0" fmla="*/ 202633 w 416172"/>
              <a:gd name="connsiteY0" fmla="*/ 0 h 485927"/>
              <a:gd name="connsiteX1" fmla="*/ 374083 w 416172"/>
              <a:gd name="connsiteY1" fmla="*/ 157551 h 485927"/>
              <a:gd name="connsiteX2" fmla="*/ 294275 w 416172"/>
              <a:gd name="connsiteY2" fmla="*/ 157551 h 485927"/>
              <a:gd name="connsiteX3" fmla="*/ 306015 w 416172"/>
              <a:gd name="connsiteY3" fmla="*/ 222549 h 485927"/>
              <a:gd name="connsiteX4" fmla="*/ 416172 w 416172"/>
              <a:gd name="connsiteY4" fmla="*/ 485927 h 485927"/>
              <a:gd name="connsiteX5" fmla="*/ 0 w 416172"/>
              <a:gd name="connsiteY5" fmla="*/ 485927 h 485927"/>
              <a:gd name="connsiteX6" fmla="*/ 112166 w 416172"/>
              <a:gd name="connsiteY6" fmla="*/ 219870 h 485927"/>
              <a:gd name="connsiteX7" fmla="*/ 122329 w 416172"/>
              <a:gd name="connsiteY7" fmla="*/ 157551 h 485927"/>
              <a:gd name="connsiteX8" fmla="*/ 31183 w 416172"/>
              <a:gd name="connsiteY8" fmla="*/ 157551 h 485927"/>
              <a:gd name="connsiteX9" fmla="*/ 202633 w 416172"/>
              <a:gd name="connsiteY9" fmla="*/ 0 h 48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172" h="485927">
                <a:moveTo>
                  <a:pt x="202633" y="0"/>
                </a:moveTo>
                <a:cubicBezTo>
                  <a:pt x="238352" y="59661"/>
                  <a:pt x="269308" y="105034"/>
                  <a:pt x="374083" y="157551"/>
                </a:cubicBezTo>
                <a:lnTo>
                  <a:pt x="294275" y="157551"/>
                </a:lnTo>
                <a:lnTo>
                  <a:pt x="306015" y="222549"/>
                </a:lnTo>
                <a:cubicBezTo>
                  <a:pt x="326661" y="313020"/>
                  <a:pt x="361370" y="404832"/>
                  <a:pt x="416172" y="485927"/>
                </a:cubicBezTo>
                <a:lnTo>
                  <a:pt x="0" y="485927"/>
                </a:lnTo>
                <a:cubicBezTo>
                  <a:pt x="54801" y="401260"/>
                  <a:pt x="92191" y="308555"/>
                  <a:pt x="112166" y="219870"/>
                </a:cubicBezTo>
                <a:lnTo>
                  <a:pt x="122329" y="157551"/>
                </a:lnTo>
                <a:lnTo>
                  <a:pt x="31183" y="157551"/>
                </a:lnTo>
                <a:cubicBezTo>
                  <a:pt x="131195" y="107415"/>
                  <a:pt x="181202" y="45373"/>
                  <a:pt x="20263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46000">
                <a:schemeClr val="accent1">
                  <a:alpha val="5000"/>
                </a:schemeClr>
              </a:gs>
              <a:gs pos="100000">
                <a:schemeClr val="accent1">
                  <a:alpha val="1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8" name="任意多边形: 形状 307"/>
          <p:cNvSpPr/>
          <p:nvPr>
            <p:custDataLst>
              <p:tags r:id="rId10"/>
            </p:custDataLst>
          </p:nvPr>
        </p:nvSpPr>
        <p:spPr>
          <a:xfrm>
            <a:off x="2620010" y="1447800"/>
            <a:ext cx="1812290" cy="1764665"/>
          </a:xfrm>
          <a:custGeom>
            <a:avLst/>
            <a:gdLst>
              <a:gd name="connsiteX0" fmla="*/ 202633 w 416172"/>
              <a:gd name="connsiteY0" fmla="*/ 0 h 485927"/>
              <a:gd name="connsiteX1" fmla="*/ 374083 w 416172"/>
              <a:gd name="connsiteY1" fmla="*/ 157551 h 485927"/>
              <a:gd name="connsiteX2" fmla="*/ 294275 w 416172"/>
              <a:gd name="connsiteY2" fmla="*/ 157551 h 485927"/>
              <a:gd name="connsiteX3" fmla="*/ 306015 w 416172"/>
              <a:gd name="connsiteY3" fmla="*/ 222549 h 485927"/>
              <a:gd name="connsiteX4" fmla="*/ 416172 w 416172"/>
              <a:gd name="connsiteY4" fmla="*/ 485927 h 485927"/>
              <a:gd name="connsiteX5" fmla="*/ 0 w 416172"/>
              <a:gd name="connsiteY5" fmla="*/ 485927 h 485927"/>
              <a:gd name="connsiteX6" fmla="*/ 112166 w 416172"/>
              <a:gd name="connsiteY6" fmla="*/ 219870 h 485927"/>
              <a:gd name="connsiteX7" fmla="*/ 122329 w 416172"/>
              <a:gd name="connsiteY7" fmla="*/ 157551 h 485927"/>
              <a:gd name="connsiteX8" fmla="*/ 31183 w 416172"/>
              <a:gd name="connsiteY8" fmla="*/ 157551 h 485927"/>
              <a:gd name="connsiteX9" fmla="*/ 202633 w 416172"/>
              <a:gd name="connsiteY9" fmla="*/ 0 h 48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172" h="485927">
                <a:moveTo>
                  <a:pt x="202633" y="0"/>
                </a:moveTo>
                <a:cubicBezTo>
                  <a:pt x="238352" y="59661"/>
                  <a:pt x="269308" y="105034"/>
                  <a:pt x="374083" y="157551"/>
                </a:cubicBezTo>
                <a:lnTo>
                  <a:pt x="294275" y="157551"/>
                </a:lnTo>
                <a:lnTo>
                  <a:pt x="306015" y="222549"/>
                </a:lnTo>
                <a:cubicBezTo>
                  <a:pt x="326661" y="313020"/>
                  <a:pt x="361370" y="404832"/>
                  <a:pt x="416172" y="485927"/>
                </a:cubicBezTo>
                <a:lnTo>
                  <a:pt x="0" y="485927"/>
                </a:lnTo>
                <a:cubicBezTo>
                  <a:pt x="54801" y="401260"/>
                  <a:pt x="92191" y="308555"/>
                  <a:pt x="112166" y="219870"/>
                </a:cubicBezTo>
                <a:lnTo>
                  <a:pt x="122329" y="157551"/>
                </a:lnTo>
                <a:lnTo>
                  <a:pt x="31183" y="157551"/>
                </a:lnTo>
                <a:cubicBezTo>
                  <a:pt x="131195" y="107415"/>
                  <a:pt x="181202" y="45373"/>
                  <a:pt x="20263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0"/>
                </a:schemeClr>
              </a:gs>
              <a:gs pos="46000">
                <a:schemeClr val="accent1">
                  <a:alpha val="5000"/>
                </a:schemeClr>
              </a:gs>
              <a:gs pos="100000">
                <a:schemeClr val="accent1">
                  <a:alpha val="1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>
            <p:custDataLst>
              <p:tags r:id="rId11"/>
            </p:custDataLst>
          </p:nvPr>
        </p:nvSpPr>
        <p:spPr>
          <a:xfrm flipH="1">
            <a:off x="617220" y="1864995"/>
            <a:ext cx="5400000" cy="3649345"/>
          </a:xfrm>
          <a:prstGeom prst="roundRect">
            <a:avLst>
              <a:gd name="adj" fmla="val 5526"/>
            </a:avLst>
          </a:prstGeom>
          <a:noFill/>
          <a:ln w="31750">
            <a:gradFill>
              <a:gsLst>
                <a:gs pos="0">
                  <a:schemeClr val="bg1"/>
                </a:gs>
                <a:gs pos="9400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 dirty="0">
              <a:ea typeface="汉仪中等线简" panose="02010609000101010101" pitchFamily="49" charset="-122"/>
            </a:endParaRPr>
          </a:p>
        </p:txBody>
      </p:sp>
      <p:sp>
        <p:nvSpPr>
          <p:cNvPr id="39" name="六边形 38"/>
          <p:cNvSpPr/>
          <p:nvPr/>
        </p:nvSpPr>
        <p:spPr>
          <a:xfrm>
            <a:off x="7207885" y="2768600"/>
            <a:ext cx="3564890" cy="723265"/>
          </a:xfrm>
          <a:prstGeom prst="hexag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softEdge rad="50800"/>
          </a:effectLst>
        </p:spPr>
        <p:style>
          <a:lnRef idx="0">
            <a:srgbClr val="FFFFFF"/>
          </a:lnRef>
          <a:fillRef idx="1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学生学习</a:t>
            </a:r>
            <a:endParaRPr lang="zh-CN" altLang="en-US" sz="2400"/>
          </a:p>
        </p:txBody>
      </p:sp>
      <p:grpSp>
        <p:nvGrpSpPr>
          <p:cNvPr id="47" name="组合 46"/>
          <p:cNvGrpSpPr/>
          <p:nvPr/>
        </p:nvGrpSpPr>
        <p:grpSpPr>
          <a:xfrm>
            <a:off x="8103870" y="873125"/>
            <a:ext cx="3458845" cy="530860"/>
            <a:chOff x="12027" y="1375"/>
            <a:chExt cx="5447" cy="836"/>
          </a:xfrm>
        </p:grpSpPr>
        <p:sp>
          <p:nvSpPr>
            <p:cNvPr id="40" name="文本框 39"/>
            <p:cNvSpPr txBox="1"/>
            <p:nvPr/>
          </p:nvSpPr>
          <p:spPr>
            <a:xfrm>
              <a:off x="12027" y="1375"/>
              <a:ext cx="542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【教学评</a:t>
              </a:r>
              <a:r>
                <a:rPr lang="zh-CN" altLang="en-US" sz="2800" b="1">
                  <a:solidFill>
                    <a:schemeClr val="accent1">
                      <a:lumMod val="50000"/>
                    </a:schemeClr>
                  </a:solidFill>
                </a:rPr>
                <a:t>一体化设计】</a:t>
              </a:r>
              <a:endParaRPr lang="zh-CN" altLang="en-US" sz="2800" b="1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12540" y="2197"/>
              <a:ext cx="4934" cy="14"/>
            </a:xfrm>
            <a:prstGeom prst="line">
              <a:avLst/>
            </a:prstGeom>
            <a:ln w="28575" cmpd="sng">
              <a:solidFill>
                <a:schemeClr val="tx2">
                  <a:lumMod val="90000"/>
                  <a:lumOff val="1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ldLvl="0" animBg="1"/>
      <p:bldP spid="3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37749" b="36922"/>
          <a:stretch>
            <a:fillRect/>
          </a:stretch>
        </p:blipFill>
        <p:spPr>
          <a:xfrm>
            <a:off x="0" y="0"/>
            <a:ext cx="12249785" cy="6858000"/>
          </a:xfrm>
          <a:prstGeom prst="rect">
            <a:avLst/>
          </a:prstGeom>
        </p:spPr>
      </p:pic>
      <p:pic>
        <p:nvPicPr>
          <p:cNvPr id="7" name="图片 6" descr="图层 2"/>
          <p:cNvPicPr>
            <a:picLocks noChangeAspect="1"/>
          </p:cNvPicPr>
          <p:nvPr/>
        </p:nvPicPr>
        <p:blipFill>
          <a:blip r:embed="rId2">
            <a:alphaModFix amt="91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îşḻíḓé"/>
          <p:cNvSpPr txBox="1"/>
          <p:nvPr>
            <p:custDataLst>
              <p:tags r:id="rId3"/>
            </p:custDataLst>
          </p:nvPr>
        </p:nvSpPr>
        <p:spPr>
          <a:xfrm>
            <a:off x="1426210" y="2578735"/>
            <a:ext cx="9339580" cy="3581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800" b="1" spc="500">
                <a:solidFill>
                  <a:schemeClr val="bg1"/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感谢垂听，恳请</a:t>
            </a:r>
            <a:r>
              <a:rPr lang="zh-CN" altLang="en-US" sz="4800" b="1" spc="500">
                <a:solidFill>
                  <a:schemeClr val="bg1"/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指正！</a:t>
            </a:r>
            <a:r>
              <a:rPr lang="en-US" altLang="zh-CN" sz="4800" b="1" spc="500">
                <a:solidFill>
                  <a:schemeClr val="bg1"/>
                </a:solidFill>
                <a:uFillTx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                   </a:t>
            </a:r>
            <a:endParaRPr lang="en-US" altLang="zh-CN" sz="4800" b="1" spc="500">
              <a:solidFill>
                <a:schemeClr val="bg1"/>
              </a:solidFill>
              <a:uFillTx/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65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66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67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68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69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0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1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2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3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4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5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6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7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8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79.xml><?xml version="1.0" encoding="utf-8"?>
<p:tagLst xmlns:p="http://schemas.openxmlformats.org/presentationml/2006/main">
  <p:tag name="KSO_WM_DIAGRAM_VIRTUALLY_FRAME" val="{&quot;height&quot;:270.45,&quot;left&quot;:129.95,&quot;top&quot;:166.35,&quot;width&quot;:650.9}"/>
</p:tagLst>
</file>

<file path=ppt/tags/tag80.xml><?xml version="1.0" encoding="utf-8"?>
<p:tagLst xmlns:p="http://schemas.openxmlformats.org/presentationml/2006/main">
  <p:tag name="KSO_WM_DIAGRAM_VIRTUALLY_FRAME" val="{&quot;height&quot;:216.45,&quot;left&quot;:610.2,&quot;top&quot;:172.95,&quot;width&quot;:289.35}"/>
</p:tagLst>
</file>

<file path=ppt/tags/tag81.xml><?xml version="1.0" encoding="utf-8"?>
<p:tagLst xmlns:p="http://schemas.openxmlformats.org/presentationml/2006/main">
  <p:tag name="KSO_WM_DIAGRAM_VIRTUALLY_FRAME" val="{&quot;height&quot;:209.7,&quot;left&quot;:610.2,&quot;top&quot;:172.95,&quot;width&quot;:272.85}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1"/>
  <p:tag name="KSO_WM_UNIT_ID" val="diagram160087_4*m_i*1_1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99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4"/>
  <p:tag name="KSO_WM_UNIT_ID" val="diagram160087_4*m_i*1_4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00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2"/>
  <p:tag name="KSO_WM_UNIT_ID" val="diagram160087_4*m_i*1_2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101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3"/>
  <p:tag name="KSO_WM_UNIT_ID" val="diagram160087_4*m_i*1_3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102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5"/>
  <p:tag name="KSO_WM_UNIT_ID" val="diagram160087_4*m_i*1_5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103.xml><?xml version="1.0" encoding="utf-8"?>
<p:tagLst xmlns:p="http://schemas.openxmlformats.org/presentationml/2006/main">
  <p:tag name="KSO_WM_TAG_VERSION" val="1.0"/>
  <p:tag name="KSO_WM_TEMPLATE_CATEGORY" val="diagram"/>
  <p:tag name="KSO_WM_TEMPLATE_INDEX" val="160087"/>
  <p:tag name="KSO_WM_UNIT_TYPE" val="m_i"/>
  <p:tag name="KSO_WM_UNIT_INDEX" val="1_6"/>
  <p:tag name="KSO_WM_UNIT_ID" val="diagram160087_4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104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05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06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07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08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09.xml><?xml version="1.0" encoding="utf-8"?>
<p:tagLst xmlns:p="http://schemas.openxmlformats.org/presentationml/2006/main">
  <p:tag name="KSO_WM_DIAGRAM_VIRTUALLY_FRAME" val="{&quot;height&quot;:250.9,&quot;left&quot;:45.45,&quot;top&quot;:149.45,&quot;width&quot;:883.25}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1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2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3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4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5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6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7.xml><?xml version="1.0" encoding="utf-8"?>
<p:tagLst xmlns:p="http://schemas.openxmlformats.org/presentationml/2006/main">
  <p:tag name="KSO_WM_DIAGRAM_VIRTUALLY_FRAME" val="{&quot;height&quot;:444.35,&quot;left&quot;:13.3,&quot;top&quot;:70.05,&quot;width&quot;:927.45}"/>
</p:tagLst>
</file>

<file path=ppt/tags/tag128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29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0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1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2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3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4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5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6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7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38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39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0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41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2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43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4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45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6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47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8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49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0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1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2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3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54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5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6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7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58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59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0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1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62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3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4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5.xml><?xml version="1.0" encoding="utf-8"?>
<p:tagLst xmlns:p="http://schemas.openxmlformats.org/presentationml/2006/main">
  <p:tag name="ESVMK000365" val="000365; 2025/1/1 19:03:24 ; 因律社群，陪伴式PPT学习社群"/>
  <p:tag name="KSO_WM_DIAGRAM_VIRTUALLY_FRAME" val="{&quot;height&quot;:456.1556408473608,&quot;left&quot;:45.968842810177875,&quot;top&quot;:108.26097332586758,&quot;width&quot;:830.481157189822}"/>
</p:tagLst>
</file>

<file path=ppt/tags/tag166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7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8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69.xml><?xml version="1.0" encoding="utf-8"?>
<p:tagLst xmlns:p="http://schemas.openxmlformats.org/presentationml/2006/main">
  <p:tag name="KSO_WM_DIAGRAM_VIRTUALLY_FRAME" val="{&quot;height&quot;:456.1556408473608,&quot;left&quot;:45.968842810177875,&quot;top&quot;:108.26097332586758,&quot;width&quot;:830.481157189822}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75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76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77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78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79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80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81.xml><?xml version="1.0" encoding="utf-8"?>
<p:tagLst xmlns:p="http://schemas.openxmlformats.org/presentationml/2006/main">
  <p:tag name="KSO_WM_DIAGRAM_VIRTUALLY_FRAME" val="{&quot;height&quot;:195.6,&quot;left&quot;:11.4,&quot;top&quot;:0,&quot;width&quot;:948.5892125984252}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AS_UNIQUEID" val="6178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3010</Words>
  <Application>WPS 演示</Application>
  <PresentationFormat>宽屏</PresentationFormat>
  <Paragraphs>456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Wingdings</vt:lpstr>
      <vt:lpstr>华文行楷</vt:lpstr>
      <vt:lpstr>阿里巴巴普惠体 2.0 45 Light</vt:lpstr>
      <vt:lpstr>阿里巴巴普惠体 2 45 Light</vt:lpstr>
      <vt:lpstr>阿里巴巴普惠体</vt:lpstr>
      <vt:lpstr>华文隶书</vt:lpstr>
      <vt:lpstr>Courier New</vt:lpstr>
      <vt:lpstr>方正粗黑宋简体</vt:lpstr>
      <vt:lpstr>MiSans Medium</vt:lpstr>
      <vt:lpstr>OPPOSans M</vt:lpstr>
      <vt:lpstr>MiSans Bold</vt:lpstr>
      <vt:lpstr>Gill Sans MT</vt:lpstr>
      <vt:lpstr>楷体</vt:lpstr>
      <vt:lpstr>汉仪中等线简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Clockwork</cp:lastModifiedBy>
  <cp:revision>165</cp:revision>
  <dcterms:created xsi:type="dcterms:W3CDTF">2019-06-19T02:08:00Z</dcterms:created>
  <dcterms:modified xsi:type="dcterms:W3CDTF">2025-11-04T01:00:31Z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A0779F36B6CC411F89180BE3232BD592_13</vt:lpwstr>
  </property>
</Properties>
</file>