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customXml/itemProps277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5"/>
  </p:notesMasterIdLst>
  <p:handoutMasterIdLst>
    <p:handoutMasterId r:id="rId18"/>
  </p:handoutMasterIdLst>
  <p:sldIdLst>
    <p:sldId id="257" r:id="rId4"/>
    <p:sldId id="258" r:id="rId6"/>
    <p:sldId id="261" r:id="rId7"/>
    <p:sldId id="263" r:id="rId8"/>
    <p:sldId id="264" r:id="rId9"/>
    <p:sldId id="265" r:id="rId10"/>
    <p:sldId id="276" r:id="rId11"/>
    <p:sldId id="277" r:id="rId12"/>
    <p:sldId id="278" r:id="rId13"/>
    <p:sldId id="279" r:id="rId14"/>
    <p:sldId id="280" r:id="rId15"/>
    <p:sldId id="274" r:id="rId16"/>
    <p:sldId id="275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22"/>
        <p:guide pos="381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customXml" Target="../customXml/item1.xml"/><Relationship Id="rId23" Type="http://schemas.openxmlformats.org/officeDocument/2006/relationships/customXmlProps" Target="../customXml/itemProps277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A6DF9-AF14-4E71-BD1D-F6ECD8B97F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6A6DF9-AF14-4E71-BD1D-F6ECD8B97F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3.png"/><Relationship Id="rId7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image" Target="../media/image1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../media/image5.png"/><Relationship Id="rId6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image" Target="../media/image7.png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6.png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image" Target="../media/image5.png"/><Relationship Id="rId6" Type="http://schemas.openxmlformats.org/officeDocument/2006/relationships/tags" Target="../tags/tag37.xml"/><Relationship Id="rId5" Type="http://schemas.openxmlformats.org/officeDocument/2006/relationships/image" Target="../media/image4.png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3" Type="http://schemas.openxmlformats.org/officeDocument/2006/relationships/tags" Target="../tags/tag43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image" Target="../media/image5.png"/><Relationship Id="rId6" Type="http://schemas.openxmlformats.org/officeDocument/2006/relationships/tags" Target="../tags/tag47.xml"/><Relationship Id="rId5" Type="http://schemas.openxmlformats.org/officeDocument/2006/relationships/image" Target="../media/image4.png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5" Type="http://schemas.openxmlformats.org/officeDocument/2006/relationships/tags" Target="../tags/tag55.xml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image" Target="../media/image10.png"/><Relationship Id="rId6" Type="http://schemas.openxmlformats.org/officeDocument/2006/relationships/tags" Target="../tags/tag59.xml"/><Relationship Id="rId5" Type="http://schemas.openxmlformats.org/officeDocument/2006/relationships/image" Target="../media/image9.png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image" Target="../media/image5.png"/><Relationship Id="rId6" Type="http://schemas.openxmlformats.org/officeDocument/2006/relationships/tags" Target="../tags/tag70.xml"/><Relationship Id="rId5" Type="http://schemas.openxmlformats.org/officeDocument/2006/relationships/image" Target="../media/image4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image" Target="../media/image5.png"/><Relationship Id="rId6" Type="http://schemas.openxmlformats.org/officeDocument/2006/relationships/tags" Target="../tags/tag80.xml"/><Relationship Id="rId5" Type="http://schemas.openxmlformats.org/officeDocument/2006/relationships/image" Target="../media/image4.png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image" Target="../media/image5.png"/><Relationship Id="rId6" Type="http://schemas.openxmlformats.org/officeDocument/2006/relationships/tags" Target="../tags/tag89.xml"/><Relationship Id="rId5" Type="http://schemas.openxmlformats.org/officeDocument/2006/relationships/image" Target="../media/image4.png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1" Type="http://schemas.openxmlformats.org/officeDocument/2006/relationships/tags" Target="../tags/tag93.xml"/><Relationship Id="rId10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98.xml"/><Relationship Id="rId7" Type="http://schemas.openxmlformats.org/officeDocument/2006/relationships/image" Target="../media/image2.png"/><Relationship Id="rId6" Type="http://schemas.openxmlformats.org/officeDocument/2006/relationships/tags" Target="../tags/tag97.xml"/><Relationship Id="rId5" Type="http://schemas.openxmlformats.org/officeDocument/2006/relationships/image" Target="../media/image1.png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image" Target="../media/image5.png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image" Target="../media/image12.png"/><Relationship Id="rId5" Type="http://schemas.openxmlformats.org/officeDocument/2006/relationships/tags" Target="../tags/tag113.xml"/><Relationship Id="rId4" Type="http://schemas.openxmlformats.org/officeDocument/2006/relationships/image" Target="../media/image11.png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1" Type="http://schemas.openxmlformats.org/officeDocument/2006/relationships/tags" Target="../tags/tag118.xml"/><Relationship Id="rId10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image" Target="../media/image12.png"/><Relationship Id="rId5" Type="http://schemas.openxmlformats.org/officeDocument/2006/relationships/tags" Target="../tags/tag121.xml"/><Relationship Id="rId4" Type="http://schemas.openxmlformats.org/officeDocument/2006/relationships/image" Target="../media/image11.png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image" Target="../media/image12.png"/><Relationship Id="rId5" Type="http://schemas.openxmlformats.org/officeDocument/2006/relationships/tags" Target="../tags/tag130.xml"/><Relationship Id="rId4" Type="http://schemas.openxmlformats.org/officeDocument/2006/relationships/image" Target="../media/image11.png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2" Type="http://schemas.openxmlformats.org/officeDocument/2006/relationships/tags" Target="../tags/tag136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image" Target="../media/image12.png"/><Relationship Id="rId5" Type="http://schemas.openxmlformats.org/officeDocument/2006/relationships/tags" Target="../tags/tag139.xml"/><Relationship Id="rId4" Type="http://schemas.openxmlformats.org/officeDocument/2006/relationships/image" Target="../media/image11.png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image" Target="../media/image13.png"/><Relationship Id="rId2" Type="http://schemas.openxmlformats.org/officeDocument/2006/relationships/tags" Target="../tags/tag14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62.xml"/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image" Target="../media/image12.png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0" Type="http://schemas.openxmlformats.org/officeDocument/2006/relationships/tags" Target="../tags/tag16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2541905" y="1772920"/>
            <a:ext cx="7108825" cy="3312160"/>
          </a:xfrm>
          <a:prstGeom prst="rect">
            <a:avLst/>
          </a:prstGeom>
          <a:solidFill>
            <a:schemeClr val="bg2"/>
          </a:solidFill>
          <a:ln w="1174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70" tIns="46990" rIns="90170" bIns="46990" rtlCol="0" anchor="ctr">
            <a:normAutofit/>
          </a:bodyPr>
          <a:lstStyle/>
          <a:p>
            <a:pPr algn="ctr"/>
            <a:endParaRPr lang="zh-CN" altLang="en-US" baseline="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912620" y="914400"/>
            <a:ext cx="3474720" cy="321056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12620" y="1544320"/>
            <a:ext cx="949325" cy="975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16200000">
            <a:off x="6135370" y="1352550"/>
            <a:ext cx="3750945" cy="5120640"/>
          </a:xfrm>
          <a:prstGeom prst="rect">
            <a:avLst/>
          </a:prstGeom>
        </p:spPr>
      </p:pic>
      <p:sp>
        <p:nvSpPr>
          <p:cNvPr id="11" name="矩形 10"/>
          <p:cNvSpPr/>
          <p:nvPr userDrawn="1">
            <p:custDataLst>
              <p:tags r:id="rId9"/>
            </p:custDataLst>
          </p:nvPr>
        </p:nvSpPr>
        <p:spPr>
          <a:xfrm>
            <a:off x="2780665" y="1968500"/>
            <a:ext cx="6630670" cy="2921000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170" tIns="46990" rIns="90170" bIns="46990" rtlCol="0" anchor="ctr">
            <a:normAutofit/>
          </a:bodyPr>
          <a:lstStyle/>
          <a:p>
            <a:pPr algn="ctr"/>
            <a:endParaRPr lang="zh-CN" altLang="en-US" baseline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3"/>
            </p:custDataLst>
          </p:nvPr>
        </p:nvSpPr>
        <p:spPr>
          <a:xfrm>
            <a:off x="2741400" y="2473200"/>
            <a:ext cx="6706800" cy="943200"/>
          </a:xfrm>
        </p:spPr>
        <p:txBody>
          <a:bodyPr lIns="90170" tIns="46990" rIns="90170" bIns="46990" anchor="b" anchorCtr="0">
            <a:normAutofit/>
          </a:bodyPr>
          <a:lstStyle>
            <a:lvl1pPr algn="ctr">
              <a:lnSpc>
                <a:spcPct val="90000"/>
              </a:lnSpc>
              <a:defRPr sz="5200" b="0" u="none" strike="noStrike" kern="1200" cap="none" spc="6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4377600" y="3549600"/>
            <a:ext cx="3434400" cy="536400"/>
          </a:xfrm>
        </p:spPr>
        <p:txBody>
          <a:bodyPr lIns="90170" tIns="46990" rIns="90170" bIns="4699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0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2960687" y="4219200"/>
            <a:ext cx="3175200" cy="6912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23" name="文本占位符 22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6537600" y="4219200"/>
            <a:ext cx="2466000" cy="6912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0" y="-1"/>
            <a:ext cx="12204699" cy="6858001"/>
            <a:chOff x="0" y="-1"/>
            <a:chExt cx="12204699" cy="6858001"/>
          </a:xfrm>
        </p:grpSpPr>
        <p:sp>
          <p:nvSpPr>
            <p:cNvPr id="10" name="矩形 9"/>
            <p:cNvSpPr/>
            <p:nvPr userDrawn="1">
              <p:custDataLst>
                <p:tags r:id="rId3"/>
              </p:custDataLst>
            </p:nvPr>
          </p:nvSpPr>
          <p:spPr>
            <a:xfrm>
              <a:off x="474936" y="368136"/>
              <a:ext cx="11242128" cy="6121730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327840" y="4734740"/>
              <a:ext cx="1795420" cy="24511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9702799" y="-1"/>
              <a:ext cx="2501900" cy="95186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2501900" y="938530"/>
            <a:ext cx="7380605" cy="4980940"/>
            <a:chOff x="3940" y="1478"/>
            <a:chExt cx="11623" cy="784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6200000" flipV="1">
              <a:off x="9950" y="1699"/>
              <a:ext cx="5835" cy="5392"/>
            </a:xfrm>
            <a:prstGeom prst="rect">
              <a:avLst/>
            </a:prstGeom>
          </p:spPr>
        </p:pic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>
              <a:off x="4936" y="2352"/>
              <a:ext cx="9344" cy="6095"/>
            </a:xfrm>
            <a:prstGeom prst="rect">
              <a:avLst/>
            </a:prstGeom>
            <a:solidFill>
              <a:schemeClr val="bg2"/>
            </a:solidFill>
            <a:ln w="11747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6"/>
              </p:custDataLst>
            </p:nvPr>
          </p:nvSpPr>
          <p:spPr>
            <a:xfrm>
              <a:off x="5636" y="2944"/>
              <a:ext cx="7944" cy="4912"/>
            </a:xfrm>
            <a:prstGeom prst="rect">
              <a:avLst/>
            </a:prstGeom>
            <a:noFill/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latin typeface="Arial" panose="020B0604020202020204" pitchFamily="34" charset="0"/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rot="5400000" flipH="1">
              <a:off x="4960" y="2712"/>
              <a:ext cx="5590" cy="7631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2868" y="1540"/>
              <a:ext cx="1671" cy="171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90560" y="3054183"/>
            <a:ext cx="5032740" cy="648000"/>
          </a:xfrm>
        </p:spPr>
        <p:txBody>
          <a:bodyPr lIns="90170" tIns="46990" rIns="90170" bIns="46990" anchor="b">
            <a:normAutofit/>
          </a:bodyPr>
          <a:lstStyle>
            <a:lvl1pPr algn="ctr">
              <a:defRPr sz="3600" b="0" u="none" strike="noStrike" kern="1200" cap="none" spc="2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3862200" y="3822321"/>
            <a:ext cx="4467600" cy="648000"/>
          </a:xfrm>
        </p:spPr>
        <p:txBody>
          <a:bodyPr lIns="90170" tIns="46990" rIns="90170" bIns="46990"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F2076889-A48F-4FC4-B78E-150924EDD6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5DCCDB85-0F02-4BAB-BE84-48AD6EF8D842}" type="slidenum">
              <a:rPr lang="zh-CN" altLang="en-US" smtClean="0"/>
            </a:fld>
            <a:endParaRPr lang="zh-CN" altLang="en-US"/>
          </a:p>
        </p:txBody>
      </p:sp>
      <p:cxnSp>
        <p:nvCxnSpPr>
          <p:cNvPr id="13" name="直接连接符 12"/>
          <p:cNvCxnSpPr/>
          <p:nvPr>
            <p:custDataLst>
              <p:tags r:id="rId16"/>
            </p:custDataLst>
          </p:nvPr>
        </p:nvCxnSpPr>
        <p:spPr>
          <a:xfrm>
            <a:off x="5968738" y="3762251"/>
            <a:ext cx="254524" cy="0"/>
          </a:xfrm>
          <a:prstGeom prst="line">
            <a:avLst/>
          </a:prstGeom>
          <a:ln w="222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-635" y="0"/>
            <a:ext cx="12205335" cy="6857365"/>
            <a:chOff x="-1" y="0"/>
            <a:chExt cx="19221" cy="10799"/>
          </a:xfrm>
        </p:grpSpPr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516" y="7456"/>
              <a:ext cx="2827" cy="386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15280" y="0"/>
              <a:ext cx="3940" cy="149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>
              <a:defRPr sz="1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2"/>
            </p:custDataLst>
          </p:nvPr>
        </p:nvGrpSpPr>
        <p:grpSpPr>
          <a:xfrm>
            <a:off x="-635" y="0"/>
            <a:ext cx="12205335" cy="6857365"/>
            <a:chOff x="-1" y="0"/>
            <a:chExt cx="19221" cy="10799"/>
          </a:xfrm>
        </p:grpSpPr>
        <p:sp>
          <p:nvSpPr>
            <p:cNvPr id="12" name="矩形 11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516" y="7456"/>
              <a:ext cx="2827" cy="386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15280" y="0"/>
              <a:ext cx="3940" cy="149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0" y="13335"/>
            <a:ext cx="12192000" cy="6855460"/>
            <a:chOff x="0" y="21"/>
            <a:chExt cx="19200" cy="10796"/>
          </a:xfrm>
        </p:grpSpPr>
        <p:sp>
          <p:nvSpPr>
            <p:cNvPr id="8" name="矩形 7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V="1">
              <a:off x="13612" y="21"/>
              <a:ext cx="5588" cy="174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>
              <a:off x="0" y="8615"/>
              <a:ext cx="5791" cy="220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-635" y="0"/>
            <a:ext cx="12205335" cy="6857365"/>
            <a:chOff x="-1" y="0"/>
            <a:chExt cx="19221" cy="10799"/>
          </a:xfrm>
        </p:grpSpPr>
        <p:sp>
          <p:nvSpPr>
            <p:cNvPr id="11" name="矩形 10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516" y="7456"/>
              <a:ext cx="2827" cy="386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15280" y="0"/>
              <a:ext cx="3940" cy="149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2"/>
            </p:custDataLst>
          </p:nvPr>
        </p:nvGrpSpPr>
        <p:grpSpPr>
          <a:xfrm>
            <a:off x="-635" y="0"/>
            <a:ext cx="12205335" cy="6857365"/>
            <a:chOff x="-1" y="0"/>
            <a:chExt cx="19221" cy="10799"/>
          </a:xfrm>
        </p:grpSpPr>
        <p:sp>
          <p:nvSpPr>
            <p:cNvPr id="9" name="矩形 8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170" tIns="46990" rIns="90170" bIns="46990"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516" y="7456"/>
              <a:ext cx="2827" cy="386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15280" y="0"/>
              <a:ext cx="3940" cy="1499"/>
            </a:xfrm>
            <a:prstGeom prst="rect">
              <a:avLst/>
            </a:prstGeom>
          </p:spPr>
        </p:pic>
      </p:grp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lIns="90170" tIns="46990" rIns="90170" bIns="46990">
            <a:normAutofit/>
          </a:bodyPr>
          <a:lstStyle>
            <a:lvl1pPr indent="0" eaLnBrk="1" fontAlgn="auto" latinLnBrk="0" hangingPunct="1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lIns="90170" tIns="46990" rIns="90170" bIns="46990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-635" y="0"/>
            <a:ext cx="12205335" cy="6857365"/>
            <a:chOff x="-1" y="0"/>
            <a:chExt cx="19221" cy="10799"/>
          </a:xfrm>
        </p:grpSpPr>
        <p:sp>
          <p:nvSpPr>
            <p:cNvPr id="2" name="矩形 1"/>
            <p:cNvSpPr/>
            <p:nvPr userDrawn="1">
              <p:custDataLst>
                <p:tags r:id="rId3"/>
              </p:custDataLst>
            </p:nvPr>
          </p:nvSpPr>
          <p:spPr>
            <a:xfrm>
              <a:off x="748" y="580"/>
              <a:ext cx="17704" cy="9641"/>
            </a:xfrm>
            <a:prstGeom prst="rect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rot="5400000" flipH="1">
              <a:off x="516" y="7456"/>
              <a:ext cx="2827" cy="386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 rotWithShape="1">
            <a:blip r:embed="rId7"/>
            <a:srcRect/>
            <a:stretch>
              <a:fillRect/>
            </a:stretch>
          </p:blipFill>
          <p:spPr>
            <a:xfrm flipH="1" flipV="1">
              <a:off x="15280" y="0"/>
              <a:ext cx="3940" cy="1499"/>
            </a:xfrm>
            <a:prstGeom prst="rect">
              <a:avLst/>
            </a:prstGeom>
          </p:spPr>
        </p:pic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1877060" y="914400"/>
            <a:ext cx="8694420" cy="4873625"/>
            <a:chOff x="2956" y="1440"/>
            <a:chExt cx="13692" cy="7675"/>
          </a:xfrm>
        </p:grpSpPr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4003" y="2792"/>
              <a:ext cx="11195" cy="5216"/>
            </a:xfrm>
            <a:prstGeom prst="rect">
              <a:avLst/>
            </a:prstGeom>
            <a:solidFill>
              <a:schemeClr val="bg2"/>
            </a:solidFill>
            <a:ln w="1174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 flipH="1">
              <a:off x="3012" y="1440"/>
              <a:ext cx="5472" cy="5056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956" y="2432"/>
              <a:ext cx="1495" cy="1536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9662" y="2130"/>
              <a:ext cx="5907" cy="8064"/>
            </a:xfrm>
            <a:prstGeom prst="rect">
              <a:avLst/>
            </a:prstGeom>
          </p:spPr>
        </p:pic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4379" y="3100"/>
              <a:ext cx="10442" cy="4600"/>
            </a:xfrm>
            <a:prstGeom prst="rect">
              <a:avLst/>
            </a:prstGeom>
            <a:noFill/>
            <a:ln w="222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zh-CN" altLang="en-US" baseline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11"/>
              </p:custDataLst>
            </p:nvPr>
          </p:nvCxnSpPr>
          <p:spPr>
            <a:xfrm>
              <a:off x="9399" y="5840"/>
              <a:ext cx="401" cy="0"/>
            </a:xfrm>
            <a:prstGeom prst="line">
              <a:avLst/>
            </a:prstGeom>
            <a:ln w="22225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F2076889-A48F-4FC4-B78E-150924EDD6F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5DCCDB85-0F02-4BAB-BE84-48AD6EF8D842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5"/>
            </p:custDataLst>
          </p:nvPr>
        </p:nvSpPr>
        <p:spPr>
          <a:xfrm>
            <a:off x="4582800" y="2685600"/>
            <a:ext cx="3031200" cy="925200"/>
          </a:xfrm>
        </p:spPr>
        <p:txBody>
          <a:bodyPr anchor="b">
            <a:normAutofit/>
          </a:bodyPr>
          <a:lstStyle>
            <a:lvl1pPr algn="ctr">
              <a:defRPr sz="5400" b="0" u="none" strike="noStrike" kern="1200" cap="none" spc="200" normalizeH="0" baseline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13" hasCustomPrompt="1"/>
            <p:custDataLst>
              <p:tags r:id="rId16"/>
            </p:custDataLst>
          </p:nvPr>
        </p:nvSpPr>
        <p:spPr>
          <a:xfrm>
            <a:off x="4582800" y="3886285"/>
            <a:ext cx="3031200" cy="46690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735" y="304165"/>
            <a:ext cx="11606530" cy="6249670"/>
          </a:xfrm>
          <a:prstGeom prst="rect">
            <a:avLst/>
          </a:prstGeom>
          <a:solidFill>
            <a:schemeClr val="bg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0" y="6122035"/>
            <a:ext cx="1965960" cy="7480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V="1">
            <a:off x="10170160" y="13335"/>
            <a:ext cx="2021840" cy="631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cap="all" baseline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10226040" y="6134100"/>
            <a:ext cx="1965960" cy="7480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 flipV="1">
            <a:off x="0" y="13335"/>
            <a:ext cx="2021840" cy="631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>
            <a:lvl1pPr>
              <a:defRPr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cap="all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10226040" y="6134100"/>
            <a:ext cx="1965960" cy="74803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 flipV="1">
            <a:off x="0" y="13335"/>
            <a:ext cx="2021840" cy="631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10226040" y="6134100"/>
            <a:ext cx="1965960" cy="7480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 flipV="1">
            <a:off x="0" y="13335"/>
            <a:ext cx="2021840" cy="631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9969499" y="6024309"/>
            <a:ext cx="2222499" cy="845568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spc="0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16200000" flipV="1">
            <a:off x="-695325" y="2924810"/>
            <a:ext cx="2021840" cy="631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 rot="16200000" flipH="1">
            <a:off x="10865485" y="2924810"/>
            <a:ext cx="2021840" cy="6311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69.xml"/><Relationship Id="rId23" Type="http://schemas.openxmlformats.org/officeDocument/2006/relationships/tags" Target="../tags/tag168.xml"/><Relationship Id="rId22" Type="http://schemas.openxmlformats.org/officeDocument/2006/relationships/tags" Target="../tags/tag167.xml"/><Relationship Id="rId21" Type="http://schemas.openxmlformats.org/officeDocument/2006/relationships/tags" Target="../tags/tag166.xml"/><Relationship Id="rId20" Type="http://schemas.openxmlformats.org/officeDocument/2006/relationships/tags" Target="../tags/tag165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64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170" tIns="46990" rIns="90170" bIns="4699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170" tIns="46990" rIns="90170" bIns="4699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170" tIns="46990" rIns="90170" bIns="4699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汉仪旗黑-85S" panose="00020600040101010101" pitchFamily="18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173.xml"/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image" Target="../media/image5.png"/><Relationship Id="rId1" Type="http://schemas.openxmlformats.org/officeDocument/2006/relationships/tags" Target="../tags/tag227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image" Target="../media/image5.png"/><Relationship Id="rId1" Type="http://schemas.openxmlformats.org/officeDocument/2006/relationships/tags" Target="../tags/tag23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44.xml"/><Relationship Id="rId8" Type="http://schemas.openxmlformats.org/officeDocument/2006/relationships/tags" Target="../tags/tag243.xml"/><Relationship Id="rId7" Type="http://schemas.openxmlformats.org/officeDocument/2006/relationships/tags" Target="../tags/tag242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0" Type="http://schemas.openxmlformats.org/officeDocument/2006/relationships/slideLayout" Target="../slideLayouts/slideLayout17.xml"/><Relationship Id="rId4" Type="http://schemas.openxmlformats.org/officeDocument/2006/relationships/tags" Target="../tags/tag239.xml"/><Relationship Id="rId39" Type="http://schemas.openxmlformats.org/officeDocument/2006/relationships/tags" Target="../tags/tag274.xml"/><Relationship Id="rId38" Type="http://schemas.openxmlformats.org/officeDocument/2006/relationships/tags" Target="../tags/tag273.xml"/><Relationship Id="rId37" Type="http://schemas.openxmlformats.org/officeDocument/2006/relationships/tags" Target="../tags/tag272.xml"/><Relationship Id="rId36" Type="http://schemas.openxmlformats.org/officeDocument/2006/relationships/tags" Target="../tags/tag271.xml"/><Relationship Id="rId35" Type="http://schemas.openxmlformats.org/officeDocument/2006/relationships/tags" Target="../tags/tag270.xml"/><Relationship Id="rId34" Type="http://schemas.openxmlformats.org/officeDocument/2006/relationships/tags" Target="../tags/tag269.xml"/><Relationship Id="rId33" Type="http://schemas.openxmlformats.org/officeDocument/2006/relationships/tags" Target="../tags/tag268.xml"/><Relationship Id="rId32" Type="http://schemas.openxmlformats.org/officeDocument/2006/relationships/tags" Target="../tags/tag267.xml"/><Relationship Id="rId31" Type="http://schemas.openxmlformats.org/officeDocument/2006/relationships/tags" Target="../tags/tag266.xml"/><Relationship Id="rId30" Type="http://schemas.openxmlformats.org/officeDocument/2006/relationships/tags" Target="../tags/tag265.xml"/><Relationship Id="rId3" Type="http://schemas.openxmlformats.org/officeDocument/2006/relationships/tags" Target="../tags/tag238.xml"/><Relationship Id="rId29" Type="http://schemas.openxmlformats.org/officeDocument/2006/relationships/tags" Target="../tags/tag264.xml"/><Relationship Id="rId28" Type="http://schemas.openxmlformats.org/officeDocument/2006/relationships/tags" Target="../tags/tag263.xml"/><Relationship Id="rId27" Type="http://schemas.openxmlformats.org/officeDocument/2006/relationships/tags" Target="../tags/tag262.xml"/><Relationship Id="rId26" Type="http://schemas.openxmlformats.org/officeDocument/2006/relationships/tags" Target="../tags/tag261.xml"/><Relationship Id="rId25" Type="http://schemas.openxmlformats.org/officeDocument/2006/relationships/tags" Target="../tags/tag260.xml"/><Relationship Id="rId24" Type="http://schemas.openxmlformats.org/officeDocument/2006/relationships/tags" Target="../tags/tag259.xml"/><Relationship Id="rId23" Type="http://schemas.openxmlformats.org/officeDocument/2006/relationships/tags" Target="../tags/tag258.xml"/><Relationship Id="rId22" Type="http://schemas.openxmlformats.org/officeDocument/2006/relationships/tags" Target="../tags/tag257.xml"/><Relationship Id="rId21" Type="http://schemas.openxmlformats.org/officeDocument/2006/relationships/tags" Target="../tags/tag256.xml"/><Relationship Id="rId20" Type="http://schemas.openxmlformats.org/officeDocument/2006/relationships/tags" Target="../tags/tag255.xml"/><Relationship Id="rId2" Type="http://schemas.openxmlformats.org/officeDocument/2006/relationships/image" Target="../media/image5.png"/><Relationship Id="rId19" Type="http://schemas.openxmlformats.org/officeDocument/2006/relationships/tags" Target="../tags/tag254.xml"/><Relationship Id="rId18" Type="http://schemas.openxmlformats.org/officeDocument/2006/relationships/tags" Target="../tags/tag253.xml"/><Relationship Id="rId17" Type="http://schemas.openxmlformats.org/officeDocument/2006/relationships/tags" Target="../tags/tag252.xml"/><Relationship Id="rId16" Type="http://schemas.openxmlformats.org/officeDocument/2006/relationships/tags" Target="../tags/tag251.xml"/><Relationship Id="rId15" Type="http://schemas.openxmlformats.org/officeDocument/2006/relationships/tags" Target="../tags/tag250.xml"/><Relationship Id="rId14" Type="http://schemas.openxmlformats.org/officeDocument/2006/relationships/tags" Target="../tags/tag249.xml"/><Relationship Id="rId13" Type="http://schemas.openxmlformats.org/officeDocument/2006/relationships/tags" Target="../tags/tag248.xml"/><Relationship Id="rId12" Type="http://schemas.openxmlformats.org/officeDocument/2006/relationships/tags" Target="../tags/tag247.xml"/><Relationship Id="rId11" Type="http://schemas.openxmlformats.org/officeDocument/2006/relationships/tags" Target="../tags/tag246.xml"/><Relationship Id="rId10" Type="http://schemas.openxmlformats.org/officeDocument/2006/relationships/tags" Target="../tags/tag245.xml"/><Relationship Id="rId1" Type="http://schemas.openxmlformats.org/officeDocument/2006/relationships/tags" Target="../tags/tag237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76.xml"/><Relationship Id="rId1" Type="http://schemas.openxmlformats.org/officeDocument/2006/relationships/tags" Target="../tags/tag27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81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image" Target="../media/image5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83.xml"/><Relationship Id="rId10" Type="http://schemas.openxmlformats.org/officeDocument/2006/relationships/tags" Target="../tags/tag182.xml"/><Relationship Id="rId1" Type="http://schemas.openxmlformats.org/officeDocument/2006/relationships/tags" Target="../tags/tag174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" Type="http://schemas.openxmlformats.org/officeDocument/2006/relationships/image" Target="../media/image5.png"/><Relationship Id="rId1" Type="http://schemas.openxmlformats.org/officeDocument/2006/relationships/tags" Target="../tags/tag18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image" Target="../media/image14.png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image" Target="../media/image5.png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96.xml"/><Relationship Id="rId10" Type="http://schemas.openxmlformats.org/officeDocument/2006/relationships/image" Target="../media/image15.png"/><Relationship Id="rId1" Type="http://schemas.openxmlformats.org/officeDocument/2006/relationships/tags" Target="../tags/tag18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202.xml"/><Relationship Id="rId7" Type="http://schemas.openxmlformats.org/officeDocument/2006/relationships/image" Target="../media/image16.png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image" Target="../media/image5.png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" Type="http://schemas.openxmlformats.org/officeDocument/2006/relationships/tags" Target="../tags/tag206.xml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20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tags" Target="../tags/tag212.xml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215.xml"/><Relationship Id="rId1" Type="http://schemas.openxmlformats.org/officeDocument/2006/relationships/tags" Target="../tags/tag211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image" Target="../media/image5.png"/><Relationship Id="rId1" Type="http://schemas.openxmlformats.org/officeDocument/2006/relationships/tags" Target="../tags/tag216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tags" Target="../tags/tag226.xml"/><Relationship Id="rId7" Type="http://schemas.openxmlformats.org/officeDocument/2006/relationships/image" Target="../media/image24.png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image" Target="../media/image5.png"/><Relationship Id="rId1" Type="http://schemas.openxmlformats.org/officeDocument/2006/relationships/tags" Target="../tags/tag2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331085" y="2473325"/>
            <a:ext cx="7476490" cy="942975"/>
          </a:xfrm>
        </p:spPr>
        <p:txBody>
          <a:bodyPr>
            <a:normAutofit fontScale="80000"/>
          </a:bodyPr>
          <a:lstStyle/>
          <a:p>
            <a:r>
              <a:rPr lang="zh-CN" altLang="en-US" sz="5165">
                <a:solidFill>
                  <a:schemeClr val="accent1">
                    <a:lumMod val="75000"/>
                  </a:schemeClr>
                </a:solidFill>
              </a:rPr>
              <a:t>义教中图版教材特色与</a:t>
            </a:r>
            <a:br>
              <a:rPr lang="zh-CN" altLang="en-US" sz="5165">
                <a:solidFill>
                  <a:schemeClr val="accent1">
                    <a:lumMod val="75000"/>
                  </a:schemeClr>
                </a:solidFill>
              </a:rPr>
            </a:br>
            <a:r>
              <a:rPr lang="zh-CN" altLang="en-US" sz="5165">
                <a:solidFill>
                  <a:schemeClr val="accent1">
                    <a:lumMod val="75000"/>
                  </a:schemeClr>
                </a:solidFill>
              </a:rPr>
              <a:t>教师使用感受</a:t>
            </a:r>
            <a:endParaRPr lang="zh-CN" altLang="en-US" sz="5165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4208780" y="3609975"/>
            <a:ext cx="3720465" cy="691515"/>
          </a:xfrm>
        </p:spPr>
        <p:txBody>
          <a:bodyPr>
            <a:noAutofit/>
          </a:bodyPr>
          <a:lstStyle/>
          <a:p>
            <a:r>
              <a:rPr lang="zh-CN" altLang="en-US" sz="1600">
                <a:solidFill>
                  <a:schemeClr val="dk1">
                    <a:lumMod val="85000"/>
                    <a:lumOff val="15000"/>
                  </a:schemeClr>
                </a:solidFill>
              </a:rPr>
              <a:t>广东省韶关市教育科学研究院</a:t>
            </a:r>
            <a:r>
              <a:rPr lang="en-US" altLang="zh-CN" sz="1600">
                <a:solidFill>
                  <a:schemeClr val="dk1">
                    <a:lumMod val="85000"/>
                    <a:lumOff val="15000"/>
                  </a:schemeClr>
                </a:solidFill>
              </a:rPr>
              <a:t>  </a:t>
            </a:r>
            <a:r>
              <a:rPr lang="zh-CN" altLang="en-US" sz="1600">
                <a:solidFill>
                  <a:schemeClr val="dk1">
                    <a:lumMod val="85000"/>
                    <a:lumOff val="15000"/>
                  </a:schemeClr>
                </a:solidFill>
              </a:rPr>
              <a:t>李文</a:t>
            </a:r>
            <a:endParaRPr lang="zh-CN" altLang="en-US" sz="160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4836435" y="4003300"/>
            <a:ext cx="2466000" cy="691200"/>
          </a:xfrm>
        </p:spPr>
        <p:txBody>
          <a:bodyPr/>
          <a:lstStyle/>
          <a:p>
            <a:r>
              <a:rPr lang="zh-CN" altLang="en-US" sz="1600">
                <a:solidFill>
                  <a:schemeClr val="dk1">
                    <a:lumMod val="85000"/>
                    <a:lumOff val="15000"/>
                  </a:schemeClr>
                </a:solidFill>
              </a:rPr>
              <a:t>2023-1</a:t>
            </a:r>
            <a:r>
              <a:rPr lang="en-US" altLang="zh-CN" sz="1600">
                <a:solidFill>
                  <a:schemeClr val="dk1">
                    <a:lumMod val="85000"/>
                    <a:lumOff val="15000"/>
                  </a:schemeClr>
                </a:solidFill>
              </a:rPr>
              <a:t>2</a:t>
            </a:r>
            <a:r>
              <a:rPr lang="zh-CN" altLang="en-US" sz="1600">
                <a:solidFill>
                  <a:schemeClr val="dk1">
                    <a:lumMod val="85000"/>
                    <a:lumOff val="15000"/>
                  </a:schemeClr>
                </a:solidFill>
              </a:rPr>
              <a:t>-</a:t>
            </a:r>
            <a:r>
              <a:rPr lang="en-US" altLang="zh-CN" sz="1600">
                <a:solidFill>
                  <a:schemeClr val="dk1">
                    <a:lumMod val="85000"/>
                    <a:lumOff val="15000"/>
                  </a:schemeClr>
                </a:solidFill>
              </a:rPr>
              <a:t>01</a:t>
            </a:r>
            <a:endParaRPr lang="en-US" altLang="zh-CN" sz="1600">
              <a:solidFill>
                <a:schemeClr val="dk1">
                  <a:lumMod val="85000"/>
                  <a:lumOff val="15000"/>
                </a:schemeClr>
              </a:solidFill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087755" y="2455545"/>
            <a:ext cx="10016490" cy="11499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复习题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的数量适中，形式多样，对学生巩固课堂知识有很好的帮助。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529715" y="2278380"/>
            <a:ext cx="8752205" cy="105727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教材的正文部分文字虽然不多，但是重点突出。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Freeform"/>
          <p:cNvSpPr/>
          <p:nvPr>
            <p:custDataLst>
              <p:tags r:id="rId4"/>
            </p:custDataLst>
          </p:nvPr>
        </p:nvSpPr>
        <p:spPr bwMode="auto">
          <a:xfrm>
            <a:off x="6690662" y="3806493"/>
            <a:ext cx="305997" cy="641459"/>
          </a:xfrm>
          <a:custGeom>
            <a:avLst/>
            <a:gdLst>
              <a:gd name="T0" fmla="*/ 132 w 540"/>
              <a:gd name="T1" fmla="*/ 716 h 1133"/>
              <a:gd name="T2" fmla="*/ 4 w 540"/>
              <a:gd name="T3" fmla="*/ 771 h 1133"/>
              <a:gd name="T4" fmla="*/ 140 w 540"/>
              <a:gd name="T5" fmla="*/ 1089 h 1133"/>
              <a:gd name="T6" fmla="*/ 268 w 540"/>
              <a:gd name="T7" fmla="*/ 1034 h 1133"/>
              <a:gd name="T8" fmla="*/ 351 w 540"/>
              <a:gd name="T9" fmla="*/ 1133 h 1133"/>
              <a:gd name="T10" fmla="*/ 540 w 540"/>
              <a:gd name="T11" fmla="*/ 946 h 1133"/>
              <a:gd name="T12" fmla="*/ 427 w 540"/>
              <a:gd name="T13" fmla="*/ 778 h 1133"/>
              <a:gd name="T14" fmla="*/ 540 w 540"/>
              <a:gd name="T15" fmla="*/ 187 h 1133"/>
              <a:gd name="T16" fmla="*/ 351 w 540"/>
              <a:gd name="T17" fmla="*/ 0 h 1133"/>
              <a:gd name="T18" fmla="*/ 258 w 540"/>
              <a:gd name="T19" fmla="*/ 113 h 1133"/>
              <a:gd name="T20" fmla="*/ 129 w 540"/>
              <a:gd name="T21" fmla="*/ 61 h 1133"/>
              <a:gd name="T22" fmla="*/ 0 w 540"/>
              <a:gd name="T23" fmla="*/ 381 h 1133"/>
              <a:gd name="T24" fmla="*/ 129 w 540"/>
              <a:gd name="T25" fmla="*/ 433 h 1133"/>
              <a:gd name="T26" fmla="*/ 132 w 540"/>
              <a:gd name="T27" fmla="*/ 716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32" y="716"/>
                </a:moveTo>
                <a:cubicBezTo>
                  <a:pt x="4" y="771"/>
                  <a:pt x="4" y="771"/>
                  <a:pt x="4" y="771"/>
                </a:cubicBezTo>
                <a:cubicBezTo>
                  <a:pt x="140" y="1089"/>
                  <a:pt x="140" y="1089"/>
                  <a:pt x="140" y="1089"/>
                </a:cubicBezTo>
                <a:cubicBezTo>
                  <a:pt x="268" y="1034"/>
                  <a:pt x="268" y="1034"/>
                  <a:pt x="268" y="1034"/>
                </a:cubicBezTo>
                <a:cubicBezTo>
                  <a:pt x="293" y="1069"/>
                  <a:pt x="321" y="1103"/>
                  <a:pt x="351" y="1133"/>
                </a:cubicBezTo>
                <a:cubicBezTo>
                  <a:pt x="540" y="946"/>
                  <a:pt x="540" y="946"/>
                  <a:pt x="540" y="946"/>
                </a:cubicBezTo>
                <a:cubicBezTo>
                  <a:pt x="493" y="899"/>
                  <a:pt x="454" y="842"/>
                  <a:pt x="427" y="778"/>
                </a:cubicBezTo>
                <a:cubicBezTo>
                  <a:pt x="339" y="571"/>
                  <a:pt x="391" y="338"/>
                  <a:pt x="540" y="187"/>
                </a:cubicBezTo>
                <a:cubicBezTo>
                  <a:pt x="351" y="0"/>
                  <a:pt x="351" y="0"/>
                  <a:pt x="351" y="0"/>
                </a:cubicBezTo>
                <a:cubicBezTo>
                  <a:pt x="317" y="34"/>
                  <a:pt x="286" y="72"/>
                  <a:pt x="258" y="113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0" y="381"/>
                  <a:pt x="0" y="381"/>
                  <a:pt x="0" y="381"/>
                </a:cubicBezTo>
                <a:cubicBezTo>
                  <a:pt x="129" y="433"/>
                  <a:pt x="129" y="433"/>
                  <a:pt x="129" y="433"/>
                </a:cubicBezTo>
                <a:cubicBezTo>
                  <a:pt x="113" y="527"/>
                  <a:pt x="114" y="622"/>
                  <a:pt x="132" y="7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"/>
          <p:cNvSpPr/>
          <p:nvPr>
            <p:custDataLst>
              <p:tags r:id="rId5"/>
            </p:custDataLst>
          </p:nvPr>
        </p:nvSpPr>
        <p:spPr bwMode="auto">
          <a:xfrm>
            <a:off x="7430946" y="3806493"/>
            <a:ext cx="305543" cy="641459"/>
          </a:xfrm>
          <a:custGeom>
            <a:avLst/>
            <a:gdLst>
              <a:gd name="T0" fmla="*/ 189 w 540"/>
              <a:gd name="T1" fmla="*/ 1133 h 1133"/>
              <a:gd name="T2" fmla="*/ 282 w 540"/>
              <a:gd name="T3" fmla="*/ 1020 h 1133"/>
              <a:gd name="T4" fmla="*/ 411 w 540"/>
              <a:gd name="T5" fmla="*/ 1072 h 1133"/>
              <a:gd name="T6" fmla="*/ 540 w 540"/>
              <a:gd name="T7" fmla="*/ 752 h 1133"/>
              <a:gd name="T8" fmla="*/ 411 w 540"/>
              <a:gd name="T9" fmla="*/ 700 h 1133"/>
              <a:gd name="T10" fmla="*/ 408 w 540"/>
              <a:gd name="T11" fmla="*/ 417 h 1133"/>
              <a:gd name="T12" fmla="*/ 536 w 540"/>
              <a:gd name="T13" fmla="*/ 362 h 1133"/>
              <a:gd name="T14" fmla="*/ 401 w 540"/>
              <a:gd name="T15" fmla="*/ 44 h 1133"/>
              <a:gd name="T16" fmla="*/ 272 w 540"/>
              <a:gd name="T17" fmla="*/ 99 h 1133"/>
              <a:gd name="T18" fmla="*/ 189 w 540"/>
              <a:gd name="T19" fmla="*/ 0 h 1133"/>
              <a:gd name="T20" fmla="*/ 0 w 540"/>
              <a:gd name="T21" fmla="*/ 186 h 1133"/>
              <a:gd name="T22" fmla="*/ 113 w 540"/>
              <a:gd name="T23" fmla="*/ 355 h 1133"/>
              <a:gd name="T24" fmla="*/ 0 w 540"/>
              <a:gd name="T25" fmla="*/ 946 h 1133"/>
              <a:gd name="T26" fmla="*/ 189 w 540"/>
              <a:gd name="T27" fmla="*/ 1133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89" y="1133"/>
                </a:moveTo>
                <a:cubicBezTo>
                  <a:pt x="223" y="1099"/>
                  <a:pt x="254" y="1061"/>
                  <a:pt x="282" y="1020"/>
                </a:cubicBezTo>
                <a:cubicBezTo>
                  <a:pt x="411" y="1072"/>
                  <a:pt x="411" y="1072"/>
                  <a:pt x="411" y="1072"/>
                </a:cubicBezTo>
                <a:cubicBezTo>
                  <a:pt x="540" y="752"/>
                  <a:pt x="540" y="752"/>
                  <a:pt x="540" y="752"/>
                </a:cubicBezTo>
                <a:cubicBezTo>
                  <a:pt x="411" y="700"/>
                  <a:pt x="411" y="700"/>
                  <a:pt x="411" y="700"/>
                </a:cubicBezTo>
                <a:cubicBezTo>
                  <a:pt x="427" y="605"/>
                  <a:pt x="426" y="511"/>
                  <a:pt x="408" y="417"/>
                </a:cubicBezTo>
                <a:cubicBezTo>
                  <a:pt x="536" y="362"/>
                  <a:pt x="536" y="362"/>
                  <a:pt x="536" y="362"/>
                </a:cubicBezTo>
                <a:cubicBezTo>
                  <a:pt x="401" y="44"/>
                  <a:pt x="401" y="44"/>
                  <a:pt x="401" y="44"/>
                </a:cubicBezTo>
                <a:cubicBezTo>
                  <a:pt x="272" y="99"/>
                  <a:pt x="272" y="99"/>
                  <a:pt x="272" y="99"/>
                </a:cubicBezTo>
                <a:cubicBezTo>
                  <a:pt x="247" y="63"/>
                  <a:pt x="219" y="30"/>
                  <a:pt x="189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47" y="234"/>
                  <a:pt x="86" y="291"/>
                  <a:pt x="113" y="355"/>
                </a:cubicBezTo>
                <a:cubicBezTo>
                  <a:pt x="201" y="562"/>
                  <a:pt x="149" y="795"/>
                  <a:pt x="0" y="946"/>
                </a:cubicBezTo>
                <a:lnTo>
                  <a:pt x="189" y="11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Freeform"/>
          <p:cNvSpPr/>
          <p:nvPr>
            <p:custDataLst>
              <p:tags r:id="rId6"/>
            </p:custDataLst>
          </p:nvPr>
        </p:nvSpPr>
        <p:spPr bwMode="auto">
          <a:xfrm>
            <a:off x="6889673" y="3604309"/>
            <a:ext cx="648259" cy="307810"/>
          </a:xfrm>
          <a:custGeom>
            <a:avLst/>
            <a:gdLst>
              <a:gd name="T0" fmla="*/ 1145 w 1145"/>
              <a:gd name="T1" fmla="*/ 357 h 544"/>
              <a:gd name="T2" fmla="*/ 1026 w 1145"/>
              <a:gd name="T3" fmla="*/ 258 h 544"/>
              <a:gd name="T4" fmla="*/ 1078 w 1145"/>
              <a:gd name="T5" fmla="*/ 129 h 544"/>
              <a:gd name="T6" fmla="*/ 758 w 1145"/>
              <a:gd name="T7" fmla="*/ 0 h 544"/>
              <a:gd name="T8" fmla="*/ 706 w 1145"/>
              <a:gd name="T9" fmla="*/ 129 h 544"/>
              <a:gd name="T10" fmla="*/ 423 w 1145"/>
              <a:gd name="T11" fmla="*/ 132 h 544"/>
              <a:gd name="T12" fmla="*/ 368 w 1145"/>
              <a:gd name="T13" fmla="*/ 4 h 544"/>
              <a:gd name="T14" fmla="*/ 50 w 1145"/>
              <a:gd name="T15" fmla="*/ 139 h 544"/>
              <a:gd name="T16" fmla="*/ 105 w 1145"/>
              <a:gd name="T17" fmla="*/ 268 h 544"/>
              <a:gd name="T18" fmla="*/ 0 w 1145"/>
              <a:gd name="T19" fmla="*/ 357 h 544"/>
              <a:gd name="T20" fmla="*/ 189 w 1145"/>
              <a:gd name="T21" fmla="*/ 544 h 544"/>
              <a:gd name="T22" fmla="*/ 361 w 1145"/>
              <a:gd name="T23" fmla="*/ 427 h 544"/>
              <a:gd name="T24" fmla="*/ 361 w 1145"/>
              <a:gd name="T25" fmla="*/ 427 h 544"/>
              <a:gd name="T26" fmla="*/ 572 w 1145"/>
              <a:gd name="T27" fmla="*/ 384 h 544"/>
              <a:gd name="T28" fmla="*/ 956 w 1145"/>
              <a:gd name="T29" fmla="*/ 543 h 544"/>
              <a:gd name="T30" fmla="*/ 1145 w 1145"/>
              <a:gd name="T31" fmla="*/ 35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45" h="544">
                <a:moveTo>
                  <a:pt x="1145" y="357"/>
                </a:moveTo>
                <a:cubicBezTo>
                  <a:pt x="1109" y="320"/>
                  <a:pt x="1069" y="287"/>
                  <a:pt x="1026" y="258"/>
                </a:cubicBezTo>
                <a:cubicBezTo>
                  <a:pt x="1078" y="129"/>
                  <a:pt x="1078" y="129"/>
                  <a:pt x="1078" y="129"/>
                </a:cubicBezTo>
                <a:cubicBezTo>
                  <a:pt x="758" y="0"/>
                  <a:pt x="758" y="0"/>
                  <a:pt x="758" y="0"/>
                </a:cubicBezTo>
                <a:cubicBezTo>
                  <a:pt x="706" y="129"/>
                  <a:pt x="706" y="129"/>
                  <a:pt x="706" y="129"/>
                </a:cubicBezTo>
                <a:cubicBezTo>
                  <a:pt x="612" y="114"/>
                  <a:pt x="516" y="115"/>
                  <a:pt x="423" y="132"/>
                </a:cubicBezTo>
                <a:cubicBezTo>
                  <a:pt x="368" y="4"/>
                  <a:pt x="368" y="4"/>
                  <a:pt x="368" y="4"/>
                </a:cubicBezTo>
                <a:cubicBezTo>
                  <a:pt x="50" y="139"/>
                  <a:pt x="50" y="139"/>
                  <a:pt x="50" y="139"/>
                </a:cubicBezTo>
                <a:cubicBezTo>
                  <a:pt x="105" y="268"/>
                  <a:pt x="105" y="268"/>
                  <a:pt x="105" y="268"/>
                </a:cubicBezTo>
                <a:cubicBezTo>
                  <a:pt x="67" y="295"/>
                  <a:pt x="32" y="324"/>
                  <a:pt x="0" y="357"/>
                </a:cubicBezTo>
                <a:cubicBezTo>
                  <a:pt x="189" y="544"/>
                  <a:pt x="189" y="544"/>
                  <a:pt x="189" y="544"/>
                </a:cubicBezTo>
                <a:cubicBezTo>
                  <a:pt x="237" y="495"/>
                  <a:pt x="295" y="455"/>
                  <a:pt x="361" y="427"/>
                </a:cubicBezTo>
                <a:cubicBezTo>
                  <a:pt x="361" y="427"/>
                  <a:pt x="361" y="427"/>
                  <a:pt x="361" y="427"/>
                </a:cubicBezTo>
                <a:cubicBezTo>
                  <a:pt x="428" y="398"/>
                  <a:pt x="500" y="384"/>
                  <a:pt x="572" y="384"/>
                </a:cubicBezTo>
                <a:cubicBezTo>
                  <a:pt x="719" y="384"/>
                  <a:pt x="857" y="443"/>
                  <a:pt x="956" y="543"/>
                </a:cubicBezTo>
                <a:lnTo>
                  <a:pt x="1145" y="35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Freeform"/>
          <p:cNvSpPr/>
          <p:nvPr>
            <p:custDataLst>
              <p:tags r:id="rId7"/>
            </p:custDataLst>
          </p:nvPr>
        </p:nvSpPr>
        <p:spPr bwMode="auto">
          <a:xfrm>
            <a:off x="6889673" y="4341873"/>
            <a:ext cx="648259" cy="308263"/>
          </a:xfrm>
          <a:custGeom>
            <a:avLst/>
            <a:gdLst>
              <a:gd name="T0" fmla="*/ 0 w 1145"/>
              <a:gd name="T1" fmla="*/ 187 h 544"/>
              <a:gd name="T2" fmla="*/ 119 w 1145"/>
              <a:gd name="T3" fmla="*/ 286 h 544"/>
              <a:gd name="T4" fmla="*/ 67 w 1145"/>
              <a:gd name="T5" fmla="*/ 415 h 544"/>
              <a:gd name="T6" fmla="*/ 387 w 1145"/>
              <a:gd name="T7" fmla="*/ 544 h 544"/>
              <a:gd name="T8" fmla="*/ 440 w 1145"/>
              <a:gd name="T9" fmla="*/ 415 h 544"/>
              <a:gd name="T10" fmla="*/ 722 w 1145"/>
              <a:gd name="T11" fmla="*/ 412 h 544"/>
              <a:gd name="T12" fmla="*/ 777 w 1145"/>
              <a:gd name="T13" fmla="*/ 540 h 544"/>
              <a:gd name="T14" fmla="*/ 1095 w 1145"/>
              <a:gd name="T15" fmla="*/ 405 h 544"/>
              <a:gd name="T16" fmla="*/ 1040 w 1145"/>
              <a:gd name="T17" fmla="*/ 276 h 544"/>
              <a:gd name="T18" fmla="*/ 1145 w 1145"/>
              <a:gd name="T19" fmla="*/ 187 h 544"/>
              <a:gd name="T20" fmla="*/ 956 w 1145"/>
              <a:gd name="T21" fmla="*/ 0 h 544"/>
              <a:gd name="T22" fmla="*/ 784 w 1145"/>
              <a:gd name="T23" fmla="*/ 117 h 544"/>
              <a:gd name="T24" fmla="*/ 573 w 1145"/>
              <a:gd name="T25" fmla="*/ 160 h 544"/>
              <a:gd name="T26" fmla="*/ 189 w 1145"/>
              <a:gd name="T27" fmla="*/ 0 h 544"/>
              <a:gd name="T28" fmla="*/ 0 w 1145"/>
              <a:gd name="T29" fmla="*/ 18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45" h="544">
                <a:moveTo>
                  <a:pt x="0" y="187"/>
                </a:moveTo>
                <a:cubicBezTo>
                  <a:pt x="36" y="224"/>
                  <a:pt x="76" y="257"/>
                  <a:pt x="119" y="286"/>
                </a:cubicBezTo>
                <a:cubicBezTo>
                  <a:pt x="67" y="415"/>
                  <a:pt x="67" y="415"/>
                  <a:pt x="67" y="415"/>
                </a:cubicBezTo>
                <a:cubicBezTo>
                  <a:pt x="387" y="544"/>
                  <a:pt x="387" y="544"/>
                  <a:pt x="387" y="544"/>
                </a:cubicBezTo>
                <a:cubicBezTo>
                  <a:pt x="440" y="415"/>
                  <a:pt x="440" y="415"/>
                  <a:pt x="440" y="415"/>
                </a:cubicBezTo>
                <a:cubicBezTo>
                  <a:pt x="533" y="430"/>
                  <a:pt x="629" y="429"/>
                  <a:pt x="722" y="412"/>
                </a:cubicBezTo>
                <a:cubicBezTo>
                  <a:pt x="777" y="540"/>
                  <a:pt x="777" y="540"/>
                  <a:pt x="777" y="540"/>
                </a:cubicBezTo>
                <a:cubicBezTo>
                  <a:pt x="1095" y="405"/>
                  <a:pt x="1095" y="405"/>
                  <a:pt x="1095" y="405"/>
                </a:cubicBezTo>
                <a:cubicBezTo>
                  <a:pt x="1040" y="276"/>
                  <a:pt x="1040" y="276"/>
                  <a:pt x="1040" y="276"/>
                </a:cubicBezTo>
                <a:cubicBezTo>
                  <a:pt x="1078" y="249"/>
                  <a:pt x="1113" y="220"/>
                  <a:pt x="1145" y="187"/>
                </a:cubicBezTo>
                <a:cubicBezTo>
                  <a:pt x="956" y="0"/>
                  <a:pt x="956" y="0"/>
                  <a:pt x="956" y="0"/>
                </a:cubicBezTo>
                <a:cubicBezTo>
                  <a:pt x="908" y="49"/>
                  <a:pt x="850" y="89"/>
                  <a:pt x="784" y="117"/>
                </a:cubicBezTo>
                <a:cubicBezTo>
                  <a:pt x="717" y="146"/>
                  <a:pt x="646" y="160"/>
                  <a:pt x="573" y="160"/>
                </a:cubicBezTo>
                <a:cubicBezTo>
                  <a:pt x="426" y="160"/>
                  <a:pt x="289" y="101"/>
                  <a:pt x="189" y="0"/>
                </a:cubicBezTo>
                <a:lnTo>
                  <a:pt x="0" y="18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Oval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907806" y="3820547"/>
            <a:ext cx="611993" cy="611993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Freeform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14361" y="3927101"/>
            <a:ext cx="398883" cy="398883"/>
          </a:xfrm>
          <a:custGeom>
            <a:avLst/>
            <a:gdLst>
              <a:gd name="connsiteX0" fmla="*/ 496094 w 993776"/>
              <a:gd name="connsiteY0" fmla="*/ 50800 h 993776"/>
              <a:gd name="connsiteX1" fmla="*/ 49212 w 993776"/>
              <a:gd name="connsiteY1" fmla="*/ 496888 h 993776"/>
              <a:gd name="connsiteX2" fmla="*/ 496094 w 993776"/>
              <a:gd name="connsiteY2" fmla="*/ 942976 h 993776"/>
              <a:gd name="connsiteX3" fmla="*/ 942976 w 993776"/>
              <a:gd name="connsiteY3" fmla="*/ 496888 h 993776"/>
              <a:gd name="connsiteX4" fmla="*/ 496094 w 993776"/>
              <a:gd name="connsiteY4" fmla="*/ 50800 h 993776"/>
              <a:gd name="connsiteX5" fmla="*/ 496888 w 993776"/>
              <a:gd name="connsiteY5" fmla="*/ 0 h 993776"/>
              <a:gd name="connsiteX6" fmla="*/ 993776 w 993776"/>
              <a:gd name="connsiteY6" fmla="*/ 496888 h 993776"/>
              <a:gd name="connsiteX7" fmla="*/ 496888 w 993776"/>
              <a:gd name="connsiteY7" fmla="*/ 993776 h 993776"/>
              <a:gd name="connsiteX8" fmla="*/ 0 w 993776"/>
              <a:gd name="connsiteY8" fmla="*/ 496888 h 993776"/>
              <a:gd name="connsiteX9" fmla="*/ 496888 w 993776"/>
              <a:gd name="connsiteY9" fmla="*/ 0 h 99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776" h="993776">
                <a:moveTo>
                  <a:pt x="496094" y="50800"/>
                </a:moveTo>
                <a:cubicBezTo>
                  <a:pt x="249288" y="50800"/>
                  <a:pt x="49212" y="250520"/>
                  <a:pt x="49212" y="496888"/>
                </a:cubicBezTo>
                <a:cubicBezTo>
                  <a:pt x="49212" y="743256"/>
                  <a:pt x="249288" y="942976"/>
                  <a:pt x="496094" y="942976"/>
                </a:cubicBezTo>
                <a:cubicBezTo>
                  <a:pt x="742900" y="942976"/>
                  <a:pt x="942976" y="743256"/>
                  <a:pt x="942976" y="496888"/>
                </a:cubicBezTo>
                <a:cubicBezTo>
                  <a:pt x="942976" y="250520"/>
                  <a:pt x="742900" y="50800"/>
                  <a:pt x="496094" y="50800"/>
                </a:cubicBezTo>
                <a:close/>
                <a:moveTo>
                  <a:pt x="496888" y="0"/>
                </a:moveTo>
                <a:cubicBezTo>
                  <a:pt x="771312" y="0"/>
                  <a:pt x="993776" y="222464"/>
                  <a:pt x="993776" y="496888"/>
                </a:cubicBezTo>
                <a:cubicBezTo>
                  <a:pt x="993776" y="771312"/>
                  <a:pt x="771312" y="993776"/>
                  <a:pt x="496888" y="993776"/>
                </a:cubicBezTo>
                <a:cubicBezTo>
                  <a:pt x="222464" y="993776"/>
                  <a:pt x="0" y="771312"/>
                  <a:pt x="0" y="496888"/>
                </a:cubicBezTo>
                <a:cubicBezTo>
                  <a:pt x="0" y="222464"/>
                  <a:pt x="222464" y="0"/>
                  <a:pt x="4968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>
            <a:noAutofit/>
          </a:bodyPr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val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051956" y="3964696"/>
            <a:ext cx="323057" cy="323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图标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160115" y="4074997"/>
            <a:ext cx="106298" cy="84435"/>
          </a:xfrm>
          <a:custGeom>
            <a:avLst/>
            <a:gdLst>
              <a:gd name="T0" fmla="*/ 111694 w 497"/>
              <a:gd name="T1" fmla="*/ 66842 h 399"/>
              <a:gd name="T2" fmla="*/ 111694 w 497"/>
              <a:gd name="T3" fmla="*/ 66842 h 399"/>
              <a:gd name="T4" fmla="*/ 79717 w 497"/>
              <a:gd name="T5" fmla="*/ 98481 h 399"/>
              <a:gd name="T6" fmla="*/ 111694 w 497"/>
              <a:gd name="T7" fmla="*/ 130119 h 399"/>
              <a:gd name="T8" fmla="*/ 143671 w 497"/>
              <a:gd name="T9" fmla="*/ 98481 h 399"/>
              <a:gd name="T10" fmla="*/ 111694 w 497"/>
              <a:gd name="T11" fmla="*/ 66842 h 399"/>
              <a:gd name="T12" fmla="*/ 199067 w 497"/>
              <a:gd name="T13" fmla="*/ 31193 h 399"/>
              <a:gd name="T14" fmla="*/ 199067 w 497"/>
              <a:gd name="T15" fmla="*/ 31193 h 399"/>
              <a:gd name="T16" fmla="*/ 175197 w 497"/>
              <a:gd name="T17" fmla="*/ 31193 h 399"/>
              <a:gd name="T18" fmla="*/ 163487 w 497"/>
              <a:gd name="T19" fmla="*/ 27182 h 399"/>
              <a:gd name="T20" fmla="*/ 159434 w 497"/>
              <a:gd name="T21" fmla="*/ 3565 h 399"/>
              <a:gd name="T22" fmla="*/ 147274 w 497"/>
              <a:gd name="T23" fmla="*/ 0 h 399"/>
              <a:gd name="T24" fmla="*/ 71610 w 497"/>
              <a:gd name="T25" fmla="*/ 0 h 399"/>
              <a:gd name="T26" fmla="*/ 63954 w 497"/>
              <a:gd name="T27" fmla="*/ 3565 h 399"/>
              <a:gd name="T28" fmla="*/ 55397 w 497"/>
              <a:gd name="T29" fmla="*/ 27182 h 399"/>
              <a:gd name="T30" fmla="*/ 47740 w 497"/>
              <a:gd name="T31" fmla="*/ 31193 h 399"/>
              <a:gd name="T32" fmla="*/ 23870 w 497"/>
              <a:gd name="T33" fmla="*/ 31193 h 399"/>
              <a:gd name="T34" fmla="*/ 0 w 497"/>
              <a:gd name="T35" fmla="*/ 54811 h 399"/>
              <a:gd name="T36" fmla="*/ 0 w 497"/>
              <a:gd name="T37" fmla="*/ 153737 h 399"/>
              <a:gd name="T38" fmla="*/ 23870 w 497"/>
              <a:gd name="T39" fmla="*/ 177354 h 399"/>
              <a:gd name="T40" fmla="*/ 199067 w 497"/>
              <a:gd name="T41" fmla="*/ 177354 h 399"/>
              <a:gd name="T42" fmla="*/ 223388 w 497"/>
              <a:gd name="T43" fmla="*/ 153737 h 399"/>
              <a:gd name="T44" fmla="*/ 223388 w 497"/>
              <a:gd name="T45" fmla="*/ 54811 h 399"/>
              <a:gd name="T46" fmla="*/ 199067 w 497"/>
              <a:gd name="T47" fmla="*/ 31193 h 399"/>
              <a:gd name="T48" fmla="*/ 111694 w 497"/>
              <a:gd name="T49" fmla="*/ 153737 h 399"/>
              <a:gd name="T50" fmla="*/ 111694 w 497"/>
              <a:gd name="T51" fmla="*/ 153737 h 399"/>
              <a:gd name="T52" fmla="*/ 55397 w 497"/>
              <a:gd name="T53" fmla="*/ 98481 h 399"/>
              <a:gd name="T54" fmla="*/ 111694 w 497"/>
              <a:gd name="T55" fmla="*/ 43225 h 399"/>
              <a:gd name="T56" fmla="*/ 167541 w 497"/>
              <a:gd name="T57" fmla="*/ 98481 h 399"/>
              <a:gd name="T58" fmla="*/ 111694 w 497"/>
              <a:gd name="T59" fmla="*/ 153737 h 399"/>
              <a:gd name="T60" fmla="*/ 191411 w 497"/>
              <a:gd name="T61" fmla="*/ 70853 h 399"/>
              <a:gd name="T62" fmla="*/ 191411 w 497"/>
              <a:gd name="T63" fmla="*/ 70853 h 399"/>
              <a:gd name="T64" fmla="*/ 183304 w 497"/>
              <a:gd name="T65" fmla="*/ 62832 h 399"/>
              <a:gd name="T66" fmla="*/ 191411 w 497"/>
              <a:gd name="T67" fmla="*/ 54811 h 399"/>
              <a:gd name="T68" fmla="*/ 199067 w 497"/>
              <a:gd name="T69" fmla="*/ 62832 h 399"/>
              <a:gd name="T70" fmla="*/ 191411 w 497"/>
              <a:gd name="T71" fmla="*/ 70853 h 3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7" h="399">
                <a:moveTo>
                  <a:pt x="248" y="150"/>
                </a:moveTo>
                <a:lnTo>
                  <a:pt x="248" y="150"/>
                </a:lnTo>
                <a:cubicBezTo>
                  <a:pt x="203" y="150"/>
                  <a:pt x="177" y="176"/>
                  <a:pt x="177" y="221"/>
                </a:cubicBezTo>
                <a:cubicBezTo>
                  <a:pt x="177" y="266"/>
                  <a:pt x="203" y="292"/>
                  <a:pt x="248" y="292"/>
                </a:cubicBezTo>
                <a:cubicBezTo>
                  <a:pt x="292" y="292"/>
                  <a:pt x="319" y="266"/>
                  <a:pt x="319" y="221"/>
                </a:cubicBezTo>
                <a:cubicBezTo>
                  <a:pt x="319" y="176"/>
                  <a:pt x="292" y="150"/>
                  <a:pt x="248" y="150"/>
                </a:cubicBezTo>
                <a:close/>
                <a:moveTo>
                  <a:pt x="442" y="70"/>
                </a:moveTo>
                <a:lnTo>
                  <a:pt x="442" y="70"/>
                </a:lnTo>
                <a:cubicBezTo>
                  <a:pt x="389" y="70"/>
                  <a:pt x="389" y="70"/>
                  <a:pt x="389" y="70"/>
                </a:cubicBezTo>
                <a:cubicBezTo>
                  <a:pt x="380" y="70"/>
                  <a:pt x="372" y="70"/>
                  <a:pt x="363" y="61"/>
                </a:cubicBezTo>
                <a:cubicBezTo>
                  <a:pt x="354" y="8"/>
                  <a:pt x="354" y="8"/>
                  <a:pt x="354" y="8"/>
                </a:cubicBezTo>
                <a:cubicBezTo>
                  <a:pt x="345" y="8"/>
                  <a:pt x="336" y="0"/>
                  <a:pt x="327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0"/>
                  <a:pt x="150" y="8"/>
                  <a:pt x="142" y="8"/>
                </a:cubicBezTo>
                <a:cubicBezTo>
                  <a:pt x="123" y="61"/>
                  <a:pt x="123" y="61"/>
                  <a:pt x="123" y="61"/>
                </a:cubicBezTo>
                <a:cubicBezTo>
                  <a:pt x="123" y="70"/>
                  <a:pt x="115" y="70"/>
                  <a:pt x="106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17" y="70"/>
                  <a:pt x="0" y="97"/>
                  <a:pt x="0" y="123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72"/>
                  <a:pt x="17" y="398"/>
                  <a:pt x="53" y="398"/>
                </a:cubicBezTo>
                <a:cubicBezTo>
                  <a:pt x="442" y="398"/>
                  <a:pt x="442" y="398"/>
                  <a:pt x="442" y="398"/>
                </a:cubicBezTo>
                <a:cubicBezTo>
                  <a:pt x="470" y="398"/>
                  <a:pt x="496" y="372"/>
                  <a:pt x="496" y="345"/>
                </a:cubicBezTo>
                <a:cubicBezTo>
                  <a:pt x="496" y="123"/>
                  <a:pt x="496" y="123"/>
                  <a:pt x="496" y="123"/>
                </a:cubicBezTo>
                <a:cubicBezTo>
                  <a:pt x="496" y="97"/>
                  <a:pt x="470" y="70"/>
                  <a:pt x="442" y="70"/>
                </a:cubicBezTo>
                <a:close/>
                <a:moveTo>
                  <a:pt x="248" y="345"/>
                </a:moveTo>
                <a:lnTo>
                  <a:pt x="248" y="345"/>
                </a:lnTo>
                <a:cubicBezTo>
                  <a:pt x="177" y="345"/>
                  <a:pt x="123" y="292"/>
                  <a:pt x="123" y="221"/>
                </a:cubicBezTo>
                <a:cubicBezTo>
                  <a:pt x="123" y="150"/>
                  <a:pt x="177" y="97"/>
                  <a:pt x="248" y="97"/>
                </a:cubicBezTo>
                <a:cubicBezTo>
                  <a:pt x="319" y="97"/>
                  <a:pt x="372" y="150"/>
                  <a:pt x="372" y="221"/>
                </a:cubicBezTo>
                <a:cubicBezTo>
                  <a:pt x="372" y="292"/>
                  <a:pt x="319" y="345"/>
                  <a:pt x="248" y="345"/>
                </a:cubicBezTo>
                <a:close/>
                <a:moveTo>
                  <a:pt x="425" y="159"/>
                </a:moveTo>
                <a:lnTo>
                  <a:pt x="425" y="159"/>
                </a:lnTo>
                <a:cubicBezTo>
                  <a:pt x="416" y="159"/>
                  <a:pt x="407" y="150"/>
                  <a:pt x="407" y="141"/>
                </a:cubicBezTo>
                <a:cubicBezTo>
                  <a:pt x="407" y="132"/>
                  <a:pt x="416" y="123"/>
                  <a:pt x="425" y="123"/>
                </a:cubicBezTo>
                <a:cubicBezTo>
                  <a:pt x="433" y="123"/>
                  <a:pt x="442" y="132"/>
                  <a:pt x="442" y="141"/>
                </a:cubicBezTo>
                <a:cubicBezTo>
                  <a:pt x="442" y="150"/>
                  <a:pt x="433" y="159"/>
                  <a:pt x="425" y="159"/>
                </a:cubicBezTo>
                <a:close/>
              </a:path>
            </a:pathLst>
          </a:custGeom>
          <a:gradFill flip="none" rotWithShape="1">
            <a:gsLst>
              <a:gs pos="2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700000" scaled="0"/>
          </a:gradFill>
          <a:ln>
            <a:noFill/>
          </a:ln>
          <a:effectLst/>
        </p:spPr>
        <p:txBody>
          <a:bodyPr wrap="none" lIns="16098" tIns="8049" rIns="16098" bIns="8049" anchor="ctr"/>
          <a:p>
            <a:endParaRPr lang="en-US" sz="845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Freeform"/>
          <p:cNvSpPr/>
          <p:nvPr>
            <p:custDataLst>
              <p:tags r:id="rId12"/>
            </p:custDataLst>
          </p:nvPr>
        </p:nvSpPr>
        <p:spPr bwMode="auto">
          <a:xfrm>
            <a:off x="5933751" y="3426962"/>
            <a:ext cx="349397" cy="732441"/>
          </a:xfrm>
          <a:custGeom>
            <a:avLst/>
            <a:gdLst>
              <a:gd name="T0" fmla="*/ 132 w 540"/>
              <a:gd name="T1" fmla="*/ 716 h 1133"/>
              <a:gd name="T2" fmla="*/ 4 w 540"/>
              <a:gd name="T3" fmla="*/ 771 h 1133"/>
              <a:gd name="T4" fmla="*/ 140 w 540"/>
              <a:gd name="T5" fmla="*/ 1089 h 1133"/>
              <a:gd name="T6" fmla="*/ 268 w 540"/>
              <a:gd name="T7" fmla="*/ 1034 h 1133"/>
              <a:gd name="T8" fmla="*/ 351 w 540"/>
              <a:gd name="T9" fmla="*/ 1133 h 1133"/>
              <a:gd name="T10" fmla="*/ 540 w 540"/>
              <a:gd name="T11" fmla="*/ 946 h 1133"/>
              <a:gd name="T12" fmla="*/ 427 w 540"/>
              <a:gd name="T13" fmla="*/ 778 h 1133"/>
              <a:gd name="T14" fmla="*/ 540 w 540"/>
              <a:gd name="T15" fmla="*/ 187 h 1133"/>
              <a:gd name="T16" fmla="*/ 351 w 540"/>
              <a:gd name="T17" fmla="*/ 0 h 1133"/>
              <a:gd name="T18" fmla="*/ 258 w 540"/>
              <a:gd name="T19" fmla="*/ 113 h 1133"/>
              <a:gd name="T20" fmla="*/ 129 w 540"/>
              <a:gd name="T21" fmla="*/ 61 h 1133"/>
              <a:gd name="T22" fmla="*/ 0 w 540"/>
              <a:gd name="T23" fmla="*/ 381 h 1133"/>
              <a:gd name="T24" fmla="*/ 129 w 540"/>
              <a:gd name="T25" fmla="*/ 433 h 1133"/>
              <a:gd name="T26" fmla="*/ 132 w 540"/>
              <a:gd name="T27" fmla="*/ 716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32" y="716"/>
                </a:moveTo>
                <a:cubicBezTo>
                  <a:pt x="4" y="771"/>
                  <a:pt x="4" y="771"/>
                  <a:pt x="4" y="771"/>
                </a:cubicBezTo>
                <a:cubicBezTo>
                  <a:pt x="140" y="1089"/>
                  <a:pt x="140" y="1089"/>
                  <a:pt x="140" y="1089"/>
                </a:cubicBezTo>
                <a:cubicBezTo>
                  <a:pt x="268" y="1034"/>
                  <a:pt x="268" y="1034"/>
                  <a:pt x="268" y="1034"/>
                </a:cubicBezTo>
                <a:cubicBezTo>
                  <a:pt x="293" y="1069"/>
                  <a:pt x="321" y="1103"/>
                  <a:pt x="351" y="1133"/>
                </a:cubicBezTo>
                <a:cubicBezTo>
                  <a:pt x="540" y="946"/>
                  <a:pt x="540" y="946"/>
                  <a:pt x="540" y="946"/>
                </a:cubicBezTo>
                <a:cubicBezTo>
                  <a:pt x="493" y="899"/>
                  <a:pt x="454" y="842"/>
                  <a:pt x="427" y="778"/>
                </a:cubicBezTo>
                <a:cubicBezTo>
                  <a:pt x="339" y="571"/>
                  <a:pt x="391" y="338"/>
                  <a:pt x="540" y="187"/>
                </a:cubicBezTo>
                <a:cubicBezTo>
                  <a:pt x="351" y="0"/>
                  <a:pt x="351" y="0"/>
                  <a:pt x="351" y="0"/>
                </a:cubicBezTo>
                <a:cubicBezTo>
                  <a:pt x="317" y="34"/>
                  <a:pt x="286" y="72"/>
                  <a:pt x="258" y="113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0" y="381"/>
                  <a:pt x="0" y="381"/>
                  <a:pt x="0" y="381"/>
                </a:cubicBezTo>
                <a:cubicBezTo>
                  <a:pt x="129" y="433"/>
                  <a:pt x="129" y="433"/>
                  <a:pt x="129" y="433"/>
                </a:cubicBezTo>
                <a:cubicBezTo>
                  <a:pt x="113" y="527"/>
                  <a:pt x="114" y="622"/>
                  <a:pt x="132" y="7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Freeform"/>
          <p:cNvSpPr/>
          <p:nvPr>
            <p:custDataLst>
              <p:tags r:id="rId13"/>
            </p:custDataLst>
          </p:nvPr>
        </p:nvSpPr>
        <p:spPr bwMode="auto">
          <a:xfrm>
            <a:off x="6779034" y="3426962"/>
            <a:ext cx="348879" cy="732441"/>
          </a:xfrm>
          <a:custGeom>
            <a:avLst/>
            <a:gdLst>
              <a:gd name="T0" fmla="*/ 189 w 540"/>
              <a:gd name="T1" fmla="*/ 1133 h 1133"/>
              <a:gd name="T2" fmla="*/ 282 w 540"/>
              <a:gd name="T3" fmla="*/ 1020 h 1133"/>
              <a:gd name="T4" fmla="*/ 411 w 540"/>
              <a:gd name="T5" fmla="*/ 1072 h 1133"/>
              <a:gd name="T6" fmla="*/ 540 w 540"/>
              <a:gd name="T7" fmla="*/ 752 h 1133"/>
              <a:gd name="T8" fmla="*/ 411 w 540"/>
              <a:gd name="T9" fmla="*/ 700 h 1133"/>
              <a:gd name="T10" fmla="*/ 408 w 540"/>
              <a:gd name="T11" fmla="*/ 417 h 1133"/>
              <a:gd name="T12" fmla="*/ 536 w 540"/>
              <a:gd name="T13" fmla="*/ 362 h 1133"/>
              <a:gd name="T14" fmla="*/ 401 w 540"/>
              <a:gd name="T15" fmla="*/ 44 h 1133"/>
              <a:gd name="T16" fmla="*/ 272 w 540"/>
              <a:gd name="T17" fmla="*/ 99 h 1133"/>
              <a:gd name="T18" fmla="*/ 189 w 540"/>
              <a:gd name="T19" fmla="*/ 0 h 1133"/>
              <a:gd name="T20" fmla="*/ 0 w 540"/>
              <a:gd name="T21" fmla="*/ 186 h 1133"/>
              <a:gd name="T22" fmla="*/ 113 w 540"/>
              <a:gd name="T23" fmla="*/ 355 h 1133"/>
              <a:gd name="T24" fmla="*/ 0 w 540"/>
              <a:gd name="T25" fmla="*/ 946 h 1133"/>
              <a:gd name="T26" fmla="*/ 189 w 540"/>
              <a:gd name="T27" fmla="*/ 1133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89" y="1133"/>
                </a:moveTo>
                <a:cubicBezTo>
                  <a:pt x="223" y="1099"/>
                  <a:pt x="254" y="1061"/>
                  <a:pt x="282" y="1020"/>
                </a:cubicBezTo>
                <a:cubicBezTo>
                  <a:pt x="411" y="1072"/>
                  <a:pt x="411" y="1072"/>
                  <a:pt x="411" y="1072"/>
                </a:cubicBezTo>
                <a:cubicBezTo>
                  <a:pt x="540" y="752"/>
                  <a:pt x="540" y="752"/>
                  <a:pt x="540" y="752"/>
                </a:cubicBezTo>
                <a:cubicBezTo>
                  <a:pt x="411" y="700"/>
                  <a:pt x="411" y="700"/>
                  <a:pt x="411" y="700"/>
                </a:cubicBezTo>
                <a:cubicBezTo>
                  <a:pt x="427" y="605"/>
                  <a:pt x="426" y="511"/>
                  <a:pt x="408" y="417"/>
                </a:cubicBezTo>
                <a:cubicBezTo>
                  <a:pt x="536" y="362"/>
                  <a:pt x="536" y="362"/>
                  <a:pt x="536" y="362"/>
                </a:cubicBezTo>
                <a:cubicBezTo>
                  <a:pt x="401" y="44"/>
                  <a:pt x="401" y="44"/>
                  <a:pt x="401" y="44"/>
                </a:cubicBezTo>
                <a:cubicBezTo>
                  <a:pt x="272" y="99"/>
                  <a:pt x="272" y="99"/>
                  <a:pt x="272" y="99"/>
                </a:cubicBezTo>
                <a:cubicBezTo>
                  <a:pt x="247" y="63"/>
                  <a:pt x="219" y="30"/>
                  <a:pt x="189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47" y="234"/>
                  <a:pt x="86" y="291"/>
                  <a:pt x="113" y="355"/>
                </a:cubicBezTo>
                <a:cubicBezTo>
                  <a:pt x="201" y="562"/>
                  <a:pt x="149" y="795"/>
                  <a:pt x="0" y="946"/>
                </a:cubicBezTo>
                <a:lnTo>
                  <a:pt x="189" y="11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Freeform"/>
          <p:cNvSpPr/>
          <p:nvPr>
            <p:custDataLst>
              <p:tags r:id="rId14"/>
            </p:custDataLst>
          </p:nvPr>
        </p:nvSpPr>
        <p:spPr bwMode="auto">
          <a:xfrm>
            <a:off x="6160989" y="3196101"/>
            <a:ext cx="740204" cy="351468"/>
          </a:xfrm>
          <a:custGeom>
            <a:avLst/>
            <a:gdLst>
              <a:gd name="T0" fmla="*/ 1145 w 1145"/>
              <a:gd name="T1" fmla="*/ 357 h 544"/>
              <a:gd name="T2" fmla="*/ 1026 w 1145"/>
              <a:gd name="T3" fmla="*/ 258 h 544"/>
              <a:gd name="T4" fmla="*/ 1078 w 1145"/>
              <a:gd name="T5" fmla="*/ 129 h 544"/>
              <a:gd name="T6" fmla="*/ 758 w 1145"/>
              <a:gd name="T7" fmla="*/ 0 h 544"/>
              <a:gd name="T8" fmla="*/ 706 w 1145"/>
              <a:gd name="T9" fmla="*/ 129 h 544"/>
              <a:gd name="T10" fmla="*/ 423 w 1145"/>
              <a:gd name="T11" fmla="*/ 132 h 544"/>
              <a:gd name="T12" fmla="*/ 368 w 1145"/>
              <a:gd name="T13" fmla="*/ 4 h 544"/>
              <a:gd name="T14" fmla="*/ 50 w 1145"/>
              <a:gd name="T15" fmla="*/ 139 h 544"/>
              <a:gd name="T16" fmla="*/ 105 w 1145"/>
              <a:gd name="T17" fmla="*/ 268 h 544"/>
              <a:gd name="T18" fmla="*/ 0 w 1145"/>
              <a:gd name="T19" fmla="*/ 357 h 544"/>
              <a:gd name="T20" fmla="*/ 189 w 1145"/>
              <a:gd name="T21" fmla="*/ 544 h 544"/>
              <a:gd name="T22" fmla="*/ 361 w 1145"/>
              <a:gd name="T23" fmla="*/ 427 h 544"/>
              <a:gd name="T24" fmla="*/ 361 w 1145"/>
              <a:gd name="T25" fmla="*/ 427 h 544"/>
              <a:gd name="T26" fmla="*/ 572 w 1145"/>
              <a:gd name="T27" fmla="*/ 384 h 544"/>
              <a:gd name="T28" fmla="*/ 956 w 1145"/>
              <a:gd name="T29" fmla="*/ 543 h 544"/>
              <a:gd name="T30" fmla="*/ 1145 w 1145"/>
              <a:gd name="T31" fmla="*/ 35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45" h="544">
                <a:moveTo>
                  <a:pt x="1145" y="357"/>
                </a:moveTo>
                <a:cubicBezTo>
                  <a:pt x="1109" y="320"/>
                  <a:pt x="1069" y="287"/>
                  <a:pt x="1026" y="258"/>
                </a:cubicBezTo>
                <a:cubicBezTo>
                  <a:pt x="1078" y="129"/>
                  <a:pt x="1078" y="129"/>
                  <a:pt x="1078" y="129"/>
                </a:cubicBezTo>
                <a:cubicBezTo>
                  <a:pt x="758" y="0"/>
                  <a:pt x="758" y="0"/>
                  <a:pt x="758" y="0"/>
                </a:cubicBezTo>
                <a:cubicBezTo>
                  <a:pt x="706" y="129"/>
                  <a:pt x="706" y="129"/>
                  <a:pt x="706" y="129"/>
                </a:cubicBezTo>
                <a:cubicBezTo>
                  <a:pt x="612" y="114"/>
                  <a:pt x="516" y="115"/>
                  <a:pt x="423" y="132"/>
                </a:cubicBezTo>
                <a:cubicBezTo>
                  <a:pt x="368" y="4"/>
                  <a:pt x="368" y="4"/>
                  <a:pt x="368" y="4"/>
                </a:cubicBezTo>
                <a:cubicBezTo>
                  <a:pt x="50" y="139"/>
                  <a:pt x="50" y="139"/>
                  <a:pt x="50" y="139"/>
                </a:cubicBezTo>
                <a:cubicBezTo>
                  <a:pt x="105" y="268"/>
                  <a:pt x="105" y="268"/>
                  <a:pt x="105" y="268"/>
                </a:cubicBezTo>
                <a:cubicBezTo>
                  <a:pt x="67" y="295"/>
                  <a:pt x="32" y="324"/>
                  <a:pt x="0" y="357"/>
                </a:cubicBezTo>
                <a:cubicBezTo>
                  <a:pt x="189" y="544"/>
                  <a:pt x="189" y="544"/>
                  <a:pt x="189" y="544"/>
                </a:cubicBezTo>
                <a:cubicBezTo>
                  <a:pt x="237" y="495"/>
                  <a:pt x="295" y="455"/>
                  <a:pt x="361" y="427"/>
                </a:cubicBezTo>
                <a:cubicBezTo>
                  <a:pt x="361" y="427"/>
                  <a:pt x="361" y="427"/>
                  <a:pt x="361" y="427"/>
                </a:cubicBezTo>
                <a:cubicBezTo>
                  <a:pt x="428" y="398"/>
                  <a:pt x="500" y="384"/>
                  <a:pt x="572" y="384"/>
                </a:cubicBezTo>
                <a:cubicBezTo>
                  <a:pt x="719" y="384"/>
                  <a:pt x="857" y="443"/>
                  <a:pt x="956" y="543"/>
                </a:cubicBezTo>
                <a:lnTo>
                  <a:pt x="1145" y="3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Freeform"/>
          <p:cNvSpPr/>
          <p:nvPr>
            <p:custDataLst>
              <p:tags r:id="rId15"/>
            </p:custDataLst>
          </p:nvPr>
        </p:nvSpPr>
        <p:spPr bwMode="auto">
          <a:xfrm>
            <a:off x="6160989" y="4038277"/>
            <a:ext cx="740204" cy="351985"/>
          </a:xfrm>
          <a:custGeom>
            <a:avLst/>
            <a:gdLst>
              <a:gd name="T0" fmla="*/ 0 w 1145"/>
              <a:gd name="T1" fmla="*/ 187 h 544"/>
              <a:gd name="T2" fmla="*/ 119 w 1145"/>
              <a:gd name="T3" fmla="*/ 286 h 544"/>
              <a:gd name="T4" fmla="*/ 67 w 1145"/>
              <a:gd name="T5" fmla="*/ 415 h 544"/>
              <a:gd name="T6" fmla="*/ 387 w 1145"/>
              <a:gd name="T7" fmla="*/ 544 h 544"/>
              <a:gd name="T8" fmla="*/ 440 w 1145"/>
              <a:gd name="T9" fmla="*/ 415 h 544"/>
              <a:gd name="T10" fmla="*/ 722 w 1145"/>
              <a:gd name="T11" fmla="*/ 412 h 544"/>
              <a:gd name="T12" fmla="*/ 777 w 1145"/>
              <a:gd name="T13" fmla="*/ 540 h 544"/>
              <a:gd name="T14" fmla="*/ 1095 w 1145"/>
              <a:gd name="T15" fmla="*/ 405 h 544"/>
              <a:gd name="T16" fmla="*/ 1040 w 1145"/>
              <a:gd name="T17" fmla="*/ 276 h 544"/>
              <a:gd name="T18" fmla="*/ 1145 w 1145"/>
              <a:gd name="T19" fmla="*/ 187 h 544"/>
              <a:gd name="T20" fmla="*/ 956 w 1145"/>
              <a:gd name="T21" fmla="*/ 0 h 544"/>
              <a:gd name="T22" fmla="*/ 784 w 1145"/>
              <a:gd name="T23" fmla="*/ 117 h 544"/>
              <a:gd name="T24" fmla="*/ 573 w 1145"/>
              <a:gd name="T25" fmla="*/ 160 h 544"/>
              <a:gd name="T26" fmla="*/ 189 w 1145"/>
              <a:gd name="T27" fmla="*/ 0 h 544"/>
              <a:gd name="T28" fmla="*/ 0 w 1145"/>
              <a:gd name="T29" fmla="*/ 18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45" h="544">
                <a:moveTo>
                  <a:pt x="0" y="187"/>
                </a:moveTo>
                <a:cubicBezTo>
                  <a:pt x="36" y="224"/>
                  <a:pt x="76" y="257"/>
                  <a:pt x="119" y="286"/>
                </a:cubicBezTo>
                <a:cubicBezTo>
                  <a:pt x="67" y="415"/>
                  <a:pt x="67" y="415"/>
                  <a:pt x="67" y="415"/>
                </a:cubicBezTo>
                <a:cubicBezTo>
                  <a:pt x="387" y="544"/>
                  <a:pt x="387" y="544"/>
                  <a:pt x="387" y="544"/>
                </a:cubicBezTo>
                <a:cubicBezTo>
                  <a:pt x="440" y="415"/>
                  <a:pt x="440" y="415"/>
                  <a:pt x="440" y="415"/>
                </a:cubicBezTo>
                <a:cubicBezTo>
                  <a:pt x="533" y="430"/>
                  <a:pt x="629" y="429"/>
                  <a:pt x="722" y="412"/>
                </a:cubicBezTo>
                <a:cubicBezTo>
                  <a:pt x="777" y="540"/>
                  <a:pt x="777" y="540"/>
                  <a:pt x="777" y="540"/>
                </a:cubicBezTo>
                <a:cubicBezTo>
                  <a:pt x="1095" y="405"/>
                  <a:pt x="1095" y="405"/>
                  <a:pt x="1095" y="405"/>
                </a:cubicBezTo>
                <a:cubicBezTo>
                  <a:pt x="1040" y="276"/>
                  <a:pt x="1040" y="276"/>
                  <a:pt x="1040" y="276"/>
                </a:cubicBezTo>
                <a:cubicBezTo>
                  <a:pt x="1078" y="249"/>
                  <a:pt x="1113" y="220"/>
                  <a:pt x="1145" y="187"/>
                </a:cubicBezTo>
                <a:cubicBezTo>
                  <a:pt x="956" y="0"/>
                  <a:pt x="956" y="0"/>
                  <a:pt x="956" y="0"/>
                </a:cubicBezTo>
                <a:cubicBezTo>
                  <a:pt x="908" y="49"/>
                  <a:pt x="850" y="89"/>
                  <a:pt x="784" y="117"/>
                </a:cubicBezTo>
                <a:cubicBezTo>
                  <a:pt x="717" y="146"/>
                  <a:pt x="646" y="160"/>
                  <a:pt x="573" y="160"/>
                </a:cubicBezTo>
                <a:cubicBezTo>
                  <a:pt x="426" y="160"/>
                  <a:pt x="289" y="101"/>
                  <a:pt x="189" y="0"/>
                </a:cubicBezTo>
                <a:lnTo>
                  <a:pt x="0" y="18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Oval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181694" y="3443008"/>
            <a:ext cx="698794" cy="69879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Freeform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03362" y="3564676"/>
            <a:ext cx="455457" cy="455458"/>
          </a:xfrm>
          <a:custGeom>
            <a:avLst/>
            <a:gdLst>
              <a:gd name="connsiteX0" fmla="*/ 496094 w 993776"/>
              <a:gd name="connsiteY0" fmla="*/ 50800 h 993776"/>
              <a:gd name="connsiteX1" fmla="*/ 49212 w 993776"/>
              <a:gd name="connsiteY1" fmla="*/ 496888 h 993776"/>
              <a:gd name="connsiteX2" fmla="*/ 496094 w 993776"/>
              <a:gd name="connsiteY2" fmla="*/ 942976 h 993776"/>
              <a:gd name="connsiteX3" fmla="*/ 942976 w 993776"/>
              <a:gd name="connsiteY3" fmla="*/ 496888 h 993776"/>
              <a:gd name="connsiteX4" fmla="*/ 496094 w 993776"/>
              <a:gd name="connsiteY4" fmla="*/ 50800 h 993776"/>
              <a:gd name="connsiteX5" fmla="*/ 496888 w 993776"/>
              <a:gd name="connsiteY5" fmla="*/ 0 h 993776"/>
              <a:gd name="connsiteX6" fmla="*/ 993776 w 993776"/>
              <a:gd name="connsiteY6" fmla="*/ 496888 h 993776"/>
              <a:gd name="connsiteX7" fmla="*/ 496888 w 993776"/>
              <a:gd name="connsiteY7" fmla="*/ 993776 h 993776"/>
              <a:gd name="connsiteX8" fmla="*/ 0 w 993776"/>
              <a:gd name="connsiteY8" fmla="*/ 496888 h 993776"/>
              <a:gd name="connsiteX9" fmla="*/ 496888 w 993776"/>
              <a:gd name="connsiteY9" fmla="*/ 0 h 99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776" h="993776">
                <a:moveTo>
                  <a:pt x="496094" y="50800"/>
                </a:moveTo>
                <a:cubicBezTo>
                  <a:pt x="249288" y="50800"/>
                  <a:pt x="49212" y="250520"/>
                  <a:pt x="49212" y="496888"/>
                </a:cubicBezTo>
                <a:cubicBezTo>
                  <a:pt x="49212" y="743256"/>
                  <a:pt x="249288" y="942976"/>
                  <a:pt x="496094" y="942976"/>
                </a:cubicBezTo>
                <a:cubicBezTo>
                  <a:pt x="742900" y="942976"/>
                  <a:pt x="942976" y="743256"/>
                  <a:pt x="942976" y="496888"/>
                </a:cubicBezTo>
                <a:cubicBezTo>
                  <a:pt x="942976" y="250520"/>
                  <a:pt x="742900" y="50800"/>
                  <a:pt x="496094" y="50800"/>
                </a:cubicBezTo>
                <a:close/>
                <a:moveTo>
                  <a:pt x="496888" y="0"/>
                </a:moveTo>
                <a:cubicBezTo>
                  <a:pt x="771312" y="0"/>
                  <a:pt x="993776" y="222464"/>
                  <a:pt x="993776" y="496888"/>
                </a:cubicBezTo>
                <a:cubicBezTo>
                  <a:pt x="993776" y="771312"/>
                  <a:pt x="771312" y="993776"/>
                  <a:pt x="496888" y="993776"/>
                </a:cubicBezTo>
                <a:cubicBezTo>
                  <a:pt x="222464" y="993776"/>
                  <a:pt x="0" y="771312"/>
                  <a:pt x="0" y="496888"/>
                </a:cubicBezTo>
                <a:cubicBezTo>
                  <a:pt x="0" y="222464"/>
                  <a:pt x="222464" y="0"/>
                  <a:pt x="4968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>
            <a:noAutofit/>
          </a:bodyPr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Oval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346289" y="3607604"/>
            <a:ext cx="368876" cy="3688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图标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470722" y="3732440"/>
            <a:ext cx="121712" cy="125575"/>
          </a:xfrm>
          <a:custGeom>
            <a:avLst/>
            <a:gdLst>
              <a:gd name="T0" fmla="*/ 111726 w 444"/>
              <a:gd name="T1" fmla="*/ 150538 h 462"/>
              <a:gd name="T2" fmla="*/ 111726 w 444"/>
              <a:gd name="T3" fmla="*/ 150538 h 462"/>
              <a:gd name="T4" fmla="*/ 144162 w 444"/>
              <a:gd name="T5" fmla="*/ 114802 h 462"/>
              <a:gd name="T6" fmla="*/ 199574 w 444"/>
              <a:gd name="T7" fmla="*/ 31716 h 462"/>
              <a:gd name="T8" fmla="*/ 191916 w 444"/>
              <a:gd name="T9" fmla="*/ 23675 h 462"/>
              <a:gd name="T10" fmla="*/ 155875 w 444"/>
              <a:gd name="T11" fmla="*/ 23675 h 462"/>
              <a:gd name="T12" fmla="*/ 100013 w 444"/>
              <a:gd name="T13" fmla="*/ 0 h 462"/>
              <a:gd name="T14" fmla="*/ 44150 w 444"/>
              <a:gd name="T15" fmla="*/ 23675 h 462"/>
              <a:gd name="T16" fmla="*/ 8109 w 444"/>
              <a:gd name="T17" fmla="*/ 23675 h 462"/>
              <a:gd name="T18" fmla="*/ 0 w 444"/>
              <a:gd name="T19" fmla="*/ 31716 h 462"/>
              <a:gd name="T20" fmla="*/ 55863 w 444"/>
              <a:gd name="T21" fmla="*/ 114802 h 462"/>
              <a:gd name="T22" fmla="*/ 87849 w 444"/>
              <a:gd name="T23" fmla="*/ 150538 h 462"/>
              <a:gd name="T24" fmla="*/ 87849 w 444"/>
              <a:gd name="T25" fmla="*/ 166172 h 462"/>
              <a:gd name="T26" fmla="*/ 48204 w 444"/>
              <a:gd name="T27" fmla="*/ 185827 h 462"/>
              <a:gd name="T28" fmla="*/ 100013 w 444"/>
              <a:gd name="T29" fmla="*/ 205928 h 462"/>
              <a:gd name="T30" fmla="*/ 147766 w 444"/>
              <a:gd name="T31" fmla="*/ 185827 h 462"/>
              <a:gd name="T32" fmla="*/ 111726 w 444"/>
              <a:gd name="T33" fmla="*/ 166172 h 462"/>
              <a:gd name="T34" fmla="*/ 111726 w 444"/>
              <a:gd name="T35" fmla="*/ 150538 h 462"/>
              <a:gd name="T36" fmla="*/ 144162 w 444"/>
              <a:gd name="T37" fmla="*/ 94700 h 462"/>
              <a:gd name="T38" fmla="*/ 144162 w 444"/>
              <a:gd name="T39" fmla="*/ 94700 h 462"/>
              <a:gd name="T40" fmla="*/ 155875 w 444"/>
              <a:gd name="T41" fmla="*/ 39756 h 462"/>
              <a:gd name="T42" fmla="*/ 183807 w 444"/>
              <a:gd name="T43" fmla="*/ 39756 h 462"/>
              <a:gd name="T44" fmla="*/ 144162 w 444"/>
              <a:gd name="T45" fmla="*/ 94700 h 462"/>
              <a:gd name="T46" fmla="*/ 100013 w 444"/>
              <a:gd name="T47" fmla="*/ 16081 h 462"/>
              <a:gd name="T48" fmla="*/ 100013 w 444"/>
              <a:gd name="T49" fmla="*/ 16081 h 462"/>
              <a:gd name="T50" fmla="*/ 144162 w 444"/>
              <a:gd name="T51" fmla="*/ 31716 h 462"/>
              <a:gd name="T52" fmla="*/ 100013 w 444"/>
              <a:gd name="T53" fmla="*/ 51370 h 462"/>
              <a:gd name="T54" fmla="*/ 55863 w 444"/>
              <a:gd name="T55" fmla="*/ 31716 h 462"/>
              <a:gd name="T56" fmla="*/ 100013 w 444"/>
              <a:gd name="T57" fmla="*/ 16081 h 462"/>
              <a:gd name="T58" fmla="*/ 16218 w 444"/>
              <a:gd name="T59" fmla="*/ 39756 h 462"/>
              <a:gd name="T60" fmla="*/ 16218 w 444"/>
              <a:gd name="T61" fmla="*/ 39756 h 462"/>
              <a:gd name="T62" fmla="*/ 44150 w 444"/>
              <a:gd name="T63" fmla="*/ 39756 h 462"/>
              <a:gd name="T64" fmla="*/ 55863 w 444"/>
              <a:gd name="T65" fmla="*/ 94700 h 462"/>
              <a:gd name="T66" fmla="*/ 16218 w 444"/>
              <a:gd name="T67" fmla="*/ 39756 h 46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44" h="462">
                <a:moveTo>
                  <a:pt x="248" y="337"/>
                </a:moveTo>
                <a:lnTo>
                  <a:pt x="248" y="337"/>
                </a:lnTo>
                <a:cubicBezTo>
                  <a:pt x="248" y="302"/>
                  <a:pt x="275" y="283"/>
                  <a:pt x="320" y="257"/>
                </a:cubicBezTo>
                <a:cubicBezTo>
                  <a:pt x="373" y="221"/>
                  <a:pt x="443" y="177"/>
                  <a:pt x="443" y="71"/>
                </a:cubicBezTo>
                <a:cubicBezTo>
                  <a:pt x="443" y="62"/>
                  <a:pt x="434" y="53"/>
                  <a:pt x="426" y="53"/>
                </a:cubicBezTo>
                <a:cubicBezTo>
                  <a:pt x="346" y="53"/>
                  <a:pt x="346" y="53"/>
                  <a:pt x="346" y="53"/>
                </a:cubicBezTo>
                <a:cubicBezTo>
                  <a:pt x="328" y="27"/>
                  <a:pt x="293" y="0"/>
                  <a:pt x="222" y="0"/>
                </a:cubicBezTo>
                <a:cubicBezTo>
                  <a:pt x="151" y="0"/>
                  <a:pt x="116" y="27"/>
                  <a:pt x="98" y="53"/>
                </a:cubicBezTo>
                <a:cubicBezTo>
                  <a:pt x="18" y="53"/>
                  <a:pt x="18" y="53"/>
                  <a:pt x="18" y="53"/>
                </a:cubicBezTo>
                <a:cubicBezTo>
                  <a:pt x="9" y="53"/>
                  <a:pt x="0" y="62"/>
                  <a:pt x="0" y="71"/>
                </a:cubicBezTo>
                <a:cubicBezTo>
                  <a:pt x="0" y="177"/>
                  <a:pt x="62" y="221"/>
                  <a:pt x="124" y="257"/>
                </a:cubicBezTo>
                <a:cubicBezTo>
                  <a:pt x="169" y="283"/>
                  <a:pt x="195" y="302"/>
                  <a:pt x="195" y="337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42" y="381"/>
                  <a:pt x="107" y="399"/>
                  <a:pt x="107" y="416"/>
                </a:cubicBezTo>
                <a:cubicBezTo>
                  <a:pt x="107" y="443"/>
                  <a:pt x="160" y="461"/>
                  <a:pt x="222" y="461"/>
                </a:cubicBezTo>
                <a:cubicBezTo>
                  <a:pt x="283" y="461"/>
                  <a:pt x="328" y="443"/>
                  <a:pt x="328" y="416"/>
                </a:cubicBezTo>
                <a:cubicBezTo>
                  <a:pt x="328" y="399"/>
                  <a:pt x="302" y="381"/>
                  <a:pt x="248" y="372"/>
                </a:cubicBezTo>
                <a:lnTo>
                  <a:pt x="248" y="337"/>
                </a:lnTo>
                <a:close/>
                <a:moveTo>
                  <a:pt x="320" y="212"/>
                </a:moveTo>
                <a:lnTo>
                  <a:pt x="320" y="212"/>
                </a:lnTo>
                <a:cubicBezTo>
                  <a:pt x="337" y="186"/>
                  <a:pt x="346" y="142"/>
                  <a:pt x="346" y="89"/>
                </a:cubicBezTo>
                <a:cubicBezTo>
                  <a:pt x="408" y="89"/>
                  <a:pt x="408" y="89"/>
                  <a:pt x="408" y="89"/>
                </a:cubicBezTo>
                <a:cubicBezTo>
                  <a:pt x="399" y="151"/>
                  <a:pt x="364" y="186"/>
                  <a:pt x="320" y="212"/>
                </a:cubicBezTo>
                <a:close/>
                <a:moveTo>
                  <a:pt x="222" y="36"/>
                </a:moveTo>
                <a:lnTo>
                  <a:pt x="222" y="36"/>
                </a:lnTo>
                <a:cubicBezTo>
                  <a:pt x="293" y="36"/>
                  <a:pt x="320" y="62"/>
                  <a:pt x="320" y="71"/>
                </a:cubicBezTo>
                <a:cubicBezTo>
                  <a:pt x="320" y="80"/>
                  <a:pt x="293" y="106"/>
                  <a:pt x="222" y="115"/>
                </a:cubicBezTo>
                <a:cubicBezTo>
                  <a:pt x="151" y="106"/>
                  <a:pt x="124" y="80"/>
                  <a:pt x="124" y="71"/>
                </a:cubicBezTo>
                <a:cubicBezTo>
                  <a:pt x="124" y="62"/>
                  <a:pt x="151" y="36"/>
                  <a:pt x="222" y="36"/>
                </a:cubicBezTo>
                <a:close/>
                <a:moveTo>
                  <a:pt x="36" y="89"/>
                </a:moveTo>
                <a:lnTo>
                  <a:pt x="36" y="89"/>
                </a:lnTo>
                <a:cubicBezTo>
                  <a:pt x="98" y="89"/>
                  <a:pt x="98" y="89"/>
                  <a:pt x="98" y="89"/>
                </a:cubicBezTo>
                <a:cubicBezTo>
                  <a:pt x="98" y="142"/>
                  <a:pt x="107" y="186"/>
                  <a:pt x="124" y="212"/>
                </a:cubicBezTo>
                <a:cubicBezTo>
                  <a:pt x="80" y="186"/>
                  <a:pt x="36" y="151"/>
                  <a:pt x="36" y="89"/>
                </a:cubicBezTo>
                <a:close/>
              </a:path>
            </a:pathLst>
          </a:custGeom>
          <a:gradFill>
            <a:gsLst>
              <a:gs pos="2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700000" scaled="0"/>
          </a:gradFill>
          <a:ln>
            <a:noFill/>
          </a:ln>
          <a:effectLst/>
        </p:spPr>
        <p:txBody>
          <a:bodyPr wrap="none" lIns="16098" tIns="8049" rIns="16098" bIns="8049" anchor="ctr"/>
          <a:p>
            <a:endParaRPr lang="en-US" sz="845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Arc"/>
          <p:cNvSpPr/>
          <p:nvPr>
            <p:custDataLst>
              <p:tags r:id="rId20"/>
            </p:custDataLst>
          </p:nvPr>
        </p:nvSpPr>
        <p:spPr>
          <a:xfrm>
            <a:off x="6826058" y="4292295"/>
            <a:ext cx="783604" cy="783604"/>
          </a:xfrm>
          <a:prstGeom prst="arc">
            <a:avLst>
              <a:gd name="adj1" fmla="val 6480972"/>
              <a:gd name="adj2" fmla="val 11311349"/>
            </a:avLst>
          </a:prstGeom>
          <a:ln>
            <a:solidFill>
              <a:schemeClr val="dk1">
                <a:alpha val="30000"/>
              </a:schemeClr>
            </a:solidFill>
            <a:prstDash val="sys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id-ID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Arc"/>
          <p:cNvSpPr/>
          <p:nvPr>
            <p:custDataLst>
              <p:tags r:id="rId21"/>
            </p:custDataLst>
          </p:nvPr>
        </p:nvSpPr>
        <p:spPr>
          <a:xfrm flipH="1" flipV="1">
            <a:off x="6157186" y="2742336"/>
            <a:ext cx="783604" cy="783604"/>
          </a:xfrm>
          <a:prstGeom prst="arc">
            <a:avLst>
              <a:gd name="adj1" fmla="val 7639878"/>
              <a:gd name="adj2" fmla="val 11268256"/>
            </a:avLst>
          </a:prstGeom>
          <a:ln>
            <a:solidFill>
              <a:schemeClr val="dk1">
                <a:alpha val="30000"/>
              </a:schemeClr>
            </a:solidFill>
            <a:prstDash val="sys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id-ID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Freeform"/>
          <p:cNvSpPr/>
          <p:nvPr>
            <p:custDataLst>
              <p:tags r:id="rId22"/>
            </p:custDataLst>
          </p:nvPr>
        </p:nvSpPr>
        <p:spPr bwMode="auto">
          <a:xfrm>
            <a:off x="4891384" y="3022399"/>
            <a:ext cx="432302" cy="906233"/>
          </a:xfrm>
          <a:custGeom>
            <a:avLst/>
            <a:gdLst>
              <a:gd name="T0" fmla="*/ 132 w 540"/>
              <a:gd name="T1" fmla="*/ 716 h 1133"/>
              <a:gd name="T2" fmla="*/ 4 w 540"/>
              <a:gd name="T3" fmla="*/ 771 h 1133"/>
              <a:gd name="T4" fmla="*/ 140 w 540"/>
              <a:gd name="T5" fmla="*/ 1089 h 1133"/>
              <a:gd name="T6" fmla="*/ 268 w 540"/>
              <a:gd name="T7" fmla="*/ 1034 h 1133"/>
              <a:gd name="T8" fmla="*/ 351 w 540"/>
              <a:gd name="T9" fmla="*/ 1133 h 1133"/>
              <a:gd name="T10" fmla="*/ 540 w 540"/>
              <a:gd name="T11" fmla="*/ 946 h 1133"/>
              <a:gd name="T12" fmla="*/ 427 w 540"/>
              <a:gd name="T13" fmla="*/ 778 h 1133"/>
              <a:gd name="T14" fmla="*/ 540 w 540"/>
              <a:gd name="T15" fmla="*/ 187 h 1133"/>
              <a:gd name="T16" fmla="*/ 351 w 540"/>
              <a:gd name="T17" fmla="*/ 0 h 1133"/>
              <a:gd name="T18" fmla="*/ 258 w 540"/>
              <a:gd name="T19" fmla="*/ 113 h 1133"/>
              <a:gd name="T20" fmla="*/ 129 w 540"/>
              <a:gd name="T21" fmla="*/ 61 h 1133"/>
              <a:gd name="T22" fmla="*/ 0 w 540"/>
              <a:gd name="T23" fmla="*/ 381 h 1133"/>
              <a:gd name="T24" fmla="*/ 129 w 540"/>
              <a:gd name="T25" fmla="*/ 433 h 1133"/>
              <a:gd name="T26" fmla="*/ 132 w 540"/>
              <a:gd name="T27" fmla="*/ 716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32" y="716"/>
                </a:moveTo>
                <a:cubicBezTo>
                  <a:pt x="4" y="771"/>
                  <a:pt x="4" y="771"/>
                  <a:pt x="4" y="771"/>
                </a:cubicBezTo>
                <a:cubicBezTo>
                  <a:pt x="140" y="1089"/>
                  <a:pt x="140" y="1089"/>
                  <a:pt x="140" y="1089"/>
                </a:cubicBezTo>
                <a:cubicBezTo>
                  <a:pt x="268" y="1034"/>
                  <a:pt x="268" y="1034"/>
                  <a:pt x="268" y="1034"/>
                </a:cubicBezTo>
                <a:cubicBezTo>
                  <a:pt x="293" y="1069"/>
                  <a:pt x="321" y="1103"/>
                  <a:pt x="351" y="1133"/>
                </a:cubicBezTo>
                <a:cubicBezTo>
                  <a:pt x="540" y="946"/>
                  <a:pt x="540" y="946"/>
                  <a:pt x="540" y="946"/>
                </a:cubicBezTo>
                <a:cubicBezTo>
                  <a:pt x="493" y="899"/>
                  <a:pt x="454" y="842"/>
                  <a:pt x="427" y="778"/>
                </a:cubicBezTo>
                <a:cubicBezTo>
                  <a:pt x="339" y="571"/>
                  <a:pt x="391" y="338"/>
                  <a:pt x="540" y="187"/>
                </a:cubicBezTo>
                <a:cubicBezTo>
                  <a:pt x="351" y="0"/>
                  <a:pt x="351" y="0"/>
                  <a:pt x="351" y="0"/>
                </a:cubicBezTo>
                <a:cubicBezTo>
                  <a:pt x="317" y="34"/>
                  <a:pt x="286" y="72"/>
                  <a:pt x="258" y="113"/>
                </a:cubicBezTo>
                <a:cubicBezTo>
                  <a:pt x="129" y="61"/>
                  <a:pt x="129" y="61"/>
                  <a:pt x="129" y="61"/>
                </a:cubicBezTo>
                <a:cubicBezTo>
                  <a:pt x="0" y="381"/>
                  <a:pt x="0" y="381"/>
                  <a:pt x="0" y="381"/>
                </a:cubicBezTo>
                <a:cubicBezTo>
                  <a:pt x="129" y="433"/>
                  <a:pt x="129" y="433"/>
                  <a:pt x="129" y="433"/>
                </a:cubicBezTo>
                <a:cubicBezTo>
                  <a:pt x="113" y="527"/>
                  <a:pt x="114" y="622"/>
                  <a:pt x="132" y="7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Freeform"/>
          <p:cNvSpPr/>
          <p:nvPr>
            <p:custDataLst>
              <p:tags r:id="rId23"/>
            </p:custDataLst>
          </p:nvPr>
        </p:nvSpPr>
        <p:spPr bwMode="auto">
          <a:xfrm>
            <a:off x="5937235" y="3022399"/>
            <a:ext cx="431661" cy="906233"/>
          </a:xfrm>
          <a:custGeom>
            <a:avLst/>
            <a:gdLst>
              <a:gd name="T0" fmla="*/ 189 w 540"/>
              <a:gd name="T1" fmla="*/ 1133 h 1133"/>
              <a:gd name="T2" fmla="*/ 282 w 540"/>
              <a:gd name="T3" fmla="*/ 1020 h 1133"/>
              <a:gd name="T4" fmla="*/ 411 w 540"/>
              <a:gd name="T5" fmla="*/ 1072 h 1133"/>
              <a:gd name="T6" fmla="*/ 540 w 540"/>
              <a:gd name="T7" fmla="*/ 752 h 1133"/>
              <a:gd name="T8" fmla="*/ 411 w 540"/>
              <a:gd name="T9" fmla="*/ 700 h 1133"/>
              <a:gd name="T10" fmla="*/ 408 w 540"/>
              <a:gd name="T11" fmla="*/ 417 h 1133"/>
              <a:gd name="T12" fmla="*/ 536 w 540"/>
              <a:gd name="T13" fmla="*/ 362 h 1133"/>
              <a:gd name="T14" fmla="*/ 401 w 540"/>
              <a:gd name="T15" fmla="*/ 44 h 1133"/>
              <a:gd name="T16" fmla="*/ 272 w 540"/>
              <a:gd name="T17" fmla="*/ 99 h 1133"/>
              <a:gd name="T18" fmla="*/ 189 w 540"/>
              <a:gd name="T19" fmla="*/ 0 h 1133"/>
              <a:gd name="T20" fmla="*/ 0 w 540"/>
              <a:gd name="T21" fmla="*/ 186 h 1133"/>
              <a:gd name="T22" fmla="*/ 113 w 540"/>
              <a:gd name="T23" fmla="*/ 355 h 1133"/>
              <a:gd name="T24" fmla="*/ 0 w 540"/>
              <a:gd name="T25" fmla="*/ 946 h 1133"/>
              <a:gd name="T26" fmla="*/ 189 w 540"/>
              <a:gd name="T27" fmla="*/ 1133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0" h="1133">
                <a:moveTo>
                  <a:pt x="189" y="1133"/>
                </a:moveTo>
                <a:cubicBezTo>
                  <a:pt x="223" y="1099"/>
                  <a:pt x="254" y="1061"/>
                  <a:pt x="282" y="1020"/>
                </a:cubicBezTo>
                <a:cubicBezTo>
                  <a:pt x="411" y="1072"/>
                  <a:pt x="411" y="1072"/>
                  <a:pt x="411" y="1072"/>
                </a:cubicBezTo>
                <a:cubicBezTo>
                  <a:pt x="540" y="752"/>
                  <a:pt x="540" y="752"/>
                  <a:pt x="540" y="752"/>
                </a:cubicBezTo>
                <a:cubicBezTo>
                  <a:pt x="411" y="700"/>
                  <a:pt x="411" y="700"/>
                  <a:pt x="411" y="700"/>
                </a:cubicBezTo>
                <a:cubicBezTo>
                  <a:pt x="427" y="605"/>
                  <a:pt x="426" y="511"/>
                  <a:pt x="408" y="417"/>
                </a:cubicBezTo>
                <a:cubicBezTo>
                  <a:pt x="536" y="362"/>
                  <a:pt x="536" y="362"/>
                  <a:pt x="536" y="362"/>
                </a:cubicBezTo>
                <a:cubicBezTo>
                  <a:pt x="401" y="44"/>
                  <a:pt x="401" y="44"/>
                  <a:pt x="401" y="44"/>
                </a:cubicBezTo>
                <a:cubicBezTo>
                  <a:pt x="272" y="99"/>
                  <a:pt x="272" y="99"/>
                  <a:pt x="272" y="99"/>
                </a:cubicBezTo>
                <a:cubicBezTo>
                  <a:pt x="247" y="63"/>
                  <a:pt x="219" y="30"/>
                  <a:pt x="189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47" y="234"/>
                  <a:pt x="86" y="291"/>
                  <a:pt x="113" y="355"/>
                </a:cubicBezTo>
                <a:cubicBezTo>
                  <a:pt x="201" y="562"/>
                  <a:pt x="149" y="795"/>
                  <a:pt x="0" y="946"/>
                </a:cubicBezTo>
                <a:lnTo>
                  <a:pt x="189" y="11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Freeform"/>
          <p:cNvSpPr/>
          <p:nvPr>
            <p:custDataLst>
              <p:tags r:id="rId24"/>
            </p:custDataLst>
          </p:nvPr>
        </p:nvSpPr>
        <p:spPr bwMode="auto">
          <a:xfrm>
            <a:off x="5172540" y="2736759"/>
            <a:ext cx="915839" cy="434864"/>
          </a:xfrm>
          <a:custGeom>
            <a:avLst/>
            <a:gdLst>
              <a:gd name="T0" fmla="*/ 1145 w 1145"/>
              <a:gd name="T1" fmla="*/ 357 h 544"/>
              <a:gd name="T2" fmla="*/ 1026 w 1145"/>
              <a:gd name="T3" fmla="*/ 258 h 544"/>
              <a:gd name="T4" fmla="*/ 1078 w 1145"/>
              <a:gd name="T5" fmla="*/ 129 h 544"/>
              <a:gd name="T6" fmla="*/ 758 w 1145"/>
              <a:gd name="T7" fmla="*/ 0 h 544"/>
              <a:gd name="T8" fmla="*/ 706 w 1145"/>
              <a:gd name="T9" fmla="*/ 129 h 544"/>
              <a:gd name="T10" fmla="*/ 423 w 1145"/>
              <a:gd name="T11" fmla="*/ 132 h 544"/>
              <a:gd name="T12" fmla="*/ 368 w 1145"/>
              <a:gd name="T13" fmla="*/ 4 h 544"/>
              <a:gd name="T14" fmla="*/ 50 w 1145"/>
              <a:gd name="T15" fmla="*/ 139 h 544"/>
              <a:gd name="T16" fmla="*/ 105 w 1145"/>
              <a:gd name="T17" fmla="*/ 268 h 544"/>
              <a:gd name="T18" fmla="*/ 0 w 1145"/>
              <a:gd name="T19" fmla="*/ 357 h 544"/>
              <a:gd name="T20" fmla="*/ 189 w 1145"/>
              <a:gd name="T21" fmla="*/ 544 h 544"/>
              <a:gd name="T22" fmla="*/ 361 w 1145"/>
              <a:gd name="T23" fmla="*/ 427 h 544"/>
              <a:gd name="T24" fmla="*/ 361 w 1145"/>
              <a:gd name="T25" fmla="*/ 427 h 544"/>
              <a:gd name="T26" fmla="*/ 572 w 1145"/>
              <a:gd name="T27" fmla="*/ 384 h 544"/>
              <a:gd name="T28" fmla="*/ 956 w 1145"/>
              <a:gd name="T29" fmla="*/ 543 h 544"/>
              <a:gd name="T30" fmla="*/ 1145 w 1145"/>
              <a:gd name="T31" fmla="*/ 35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45" h="544">
                <a:moveTo>
                  <a:pt x="1145" y="357"/>
                </a:moveTo>
                <a:cubicBezTo>
                  <a:pt x="1109" y="320"/>
                  <a:pt x="1069" y="287"/>
                  <a:pt x="1026" y="258"/>
                </a:cubicBezTo>
                <a:cubicBezTo>
                  <a:pt x="1078" y="129"/>
                  <a:pt x="1078" y="129"/>
                  <a:pt x="1078" y="129"/>
                </a:cubicBezTo>
                <a:cubicBezTo>
                  <a:pt x="758" y="0"/>
                  <a:pt x="758" y="0"/>
                  <a:pt x="758" y="0"/>
                </a:cubicBezTo>
                <a:cubicBezTo>
                  <a:pt x="706" y="129"/>
                  <a:pt x="706" y="129"/>
                  <a:pt x="706" y="129"/>
                </a:cubicBezTo>
                <a:cubicBezTo>
                  <a:pt x="612" y="114"/>
                  <a:pt x="516" y="115"/>
                  <a:pt x="423" y="132"/>
                </a:cubicBezTo>
                <a:cubicBezTo>
                  <a:pt x="368" y="4"/>
                  <a:pt x="368" y="4"/>
                  <a:pt x="368" y="4"/>
                </a:cubicBezTo>
                <a:cubicBezTo>
                  <a:pt x="50" y="139"/>
                  <a:pt x="50" y="139"/>
                  <a:pt x="50" y="139"/>
                </a:cubicBezTo>
                <a:cubicBezTo>
                  <a:pt x="105" y="268"/>
                  <a:pt x="105" y="268"/>
                  <a:pt x="105" y="268"/>
                </a:cubicBezTo>
                <a:cubicBezTo>
                  <a:pt x="67" y="295"/>
                  <a:pt x="32" y="324"/>
                  <a:pt x="0" y="357"/>
                </a:cubicBezTo>
                <a:cubicBezTo>
                  <a:pt x="189" y="544"/>
                  <a:pt x="189" y="544"/>
                  <a:pt x="189" y="544"/>
                </a:cubicBezTo>
                <a:cubicBezTo>
                  <a:pt x="237" y="495"/>
                  <a:pt x="295" y="455"/>
                  <a:pt x="361" y="427"/>
                </a:cubicBezTo>
                <a:cubicBezTo>
                  <a:pt x="361" y="427"/>
                  <a:pt x="361" y="427"/>
                  <a:pt x="361" y="427"/>
                </a:cubicBezTo>
                <a:cubicBezTo>
                  <a:pt x="428" y="398"/>
                  <a:pt x="500" y="384"/>
                  <a:pt x="572" y="384"/>
                </a:cubicBezTo>
                <a:cubicBezTo>
                  <a:pt x="719" y="384"/>
                  <a:pt x="857" y="443"/>
                  <a:pt x="956" y="543"/>
                </a:cubicBezTo>
                <a:lnTo>
                  <a:pt x="1145" y="3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Freeform"/>
          <p:cNvSpPr/>
          <p:nvPr>
            <p:custDataLst>
              <p:tags r:id="rId25"/>
            </p:custDataLst>
          </p:nvPr>
        </p:nvSpPr>
        <p:spPr bwMode="auto">
          <a:xfrm>
            <a:off x="5172540" y="3778766"/>
            <a:ext cx="915839" cy="435504"/>
          </a:xfrm>
          <a:custGeom>
            <a:avLst/>
            <a:gdLst>
              <a:gd name="T0" fmla="*/ 0 w 1145"/>
              <a:gd name="T1" fmla="*/ 187 h 544"/>
              <a:gd name="T2" fmla="*/ 119 w 1145"/>
              <a:gd name="T3" fmla="*/ 286 h 544"/>
              <a:gd name="T4" fmla="*/ 67 w 1145"/>
              <a:gd name="T5" fmla="*/ 415 h 544"/>
              <a:gd name="T6" fmla="*/ 387 w 1145"/>
              <a:gd name="T7" fmla="*/ 544 h 544"/>
              <a:gd name="T8" fmla="*/ 440 w 1145"/>
              <a:gd name="T9" fmla="*/ 415 h 544"/>
              <a:gd name="T10" fmla="*/ 722 w 1145"/>
              <a:gd name="T11" fmla="*/ 412 h 544"/>
              <a:gd name="T12" fmla="*/ 777 w 1145"/>
              <a:gd name="T13" fmla="*/ 540 h 544"/>
              <a:gd name="T14" fmla="*/ 1095 w 1145"/>
              <a:gd name="T15" fmla="*/ 405 h 544"/>
              <a:gd name="T16" fmla="*/ 1040 w 1145"/>
              <a:gd name="T17" fmla="*/ 276 h 544"/>
              <a:gd name="T18" fmla="*/ 1145 w 1145"/>
              <a:gd name="T19" fmla="*/ 187 h 544"/>
              <a:gd name="T20" fmla="*/ 956 w 1145"/>
              <a:gd name="T21" fmla="*/ 0 h 544"/>
              <a:gd name="T22" fmla="*/ 784 w 1145"/>
              <a:gd name="T23" fmla="*/ 117 h 544"/>
              <a:gd name="T24" fmla="*/ 573 w 1145"/>
              <a:gd name="T25" fmla="*/ 160 h 544"/>
              <a:gd name="T26" fmla="*/ 189 w 1145"/>
              <a:gd name="T27" fmla="*/ 0 h 544"/>
              <a:gd name="T28" fmla="*/ 0 w 1145"/>
              <a:gd name="T29" fmla="*/ 187 h 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45" h="544">
                <a:moveTo>
                  <a:pt x="0" y="187"/>
                </a:moveTo>
                <a:cubicBezTo>
                  <a:pt x="36" y="224"/>
                  <a:pt x="76" y="257"/>
                  <a:pt x="119" y="286"/>
                </a:cubicBezTo>
                <a:cubicBezTo>
                  <a:pt x="67" y="415"/>
                  <a:pt x="67" y="415"/>
                  <a:pt x="67" y="415"/>
                </a:cubicBezTo>
                <a:cubicBezTo>
                  <a:pt x="387" y="544"/>
                  <a:pt x="387" y="544"/>
                  <a:pt x="387" y="544"/>
                </a:cubicBezTo>
                <a:cubicBezTo>
                  <a:pt x="440" y="415"/>
                  <a:pt x="440" y="415"/>
                  <a:pt x="440" y="415"/>
                </a:cubicBezTo>
                <a:cubicBezTo>
                  <a:pt x="533" y="430"/>
                  <a:pt x="629" y="429"/>
                  <a:pt x="722" y="412"/>
                </a:cubicBezTo>
                <a:cubicBezTo>
                  <a:pt x="777" y="540"/>
                  <a:pt x="777" y="540"/>
                  <a:pt x="777" y="540"/>
                </a:cubicBezTo>
                <a:cubicBezTo>
                  <a:pt x="1095" y="405"/>
                  <a:pt x="1095" y="405"/>
                  <a:pt x="1095" y="405"/>
                </a:cubicBezTo>
                <a:cubicBezTo>
                  <a:pt x="1040" y="276"/>
                  <a:pt x="1040" y="276"/>
                  <a:pt x="1040" y="276"/>
                </a:cubicBezTo>
                <a:cubicBezTo>
                  <a:pt x="1078" y="249"/>
                  <a:pt x="1113" y="220"/>
                  <a:pt x="1145" y="187"/>
                </a:cubicBezTo>
                <a:cubicBezTo>
                  <a:pt x="956" y="0"/>
                  <a:pt x="956" y="0"/>
                  <a:pt x="956" y="0"/>
                </a:cubicBezTo>
                <a:cubicBezTo>
                  <a:pt x="908" y="49"/>
                  <a:pt x="850" y="89"/>
                  <a:pt x="784" y="117"/>
                </a:cubicBezTo>
                <a:cubicBezTo>
                  <a:pt x="717" y="146"/>
                  <a:pt x="646" y="160"/>
                  <a:pt x="573" y="160"/>
                </a:cubicBezTo>
                <a:cubicBezTo>
                  <a:pt x="426" y="160"/>
                  <a:pt x="289" y="101"/>
                  <a:pt x="189" y="0"/>
                </a:cubicBezTo>
                <a:lnTo>
                  <a:pt x="0" y="1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Oval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198159" y="3042253"/>
            <a:ext cx="864603" cy="864603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Freeform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348696" y="3192790"/>
            <a:ext cx="563528" cy="563528"/>
          </a:xfrm>
          <a:custGeom>
            <a:avLst/>
            <a:gdLst>
              <a:gd name="connsiteX0" fmla="*/ 496094 w 993776"/>
              <a:gd name="connsiteY0" fmla="*/ 50800 h 993776"/>
              <a:gd name="connsiteX1" fmla="*/ 49212 w 993776"/>
              <a:gd name="connsiteY1" fmla="*/ 496888 h 993776"/>
              <a:gd name="connsiteX2" fmla="*/ 496094 w 993776"/>
              <a:gd name="connsiteY2" fmla="*/ 942976 h 993776"/>
              <a:gd name="connsiteX3" fmla="*/ 942976 w 993776"/>
              <a:gd name="connsiteY3" fmla="*/ 496888 h 993776"/>
              <a:gd name="connsiteX4" fmla="*/ 496094 w 993776"/>
              <a:gd name="connsiteY4" fmla="*/ 50800 h 993776"/>
              <a:gd name="connsiteX5" fmla="*/ 496888 w 993776"/>
              <a:gd name="connsiteY5" fmla="*/ 0 h 993776"/>
              <a:gd name="connsiteX6" fmla="*/ 993776 w 993776"/>
              <a:gd name="connsiteY6" fmla="*/ 496888 h 993776"/>
              <a:gd name="connsiteX7" fmla="*/ 496888 w 993776"/>
              <a:gd name="connsiteY7" fmla="*/ 993776 h 993776"/>
              <a:gd name="connsiteX8" fmla="*/ 0 w 993776"/>
              <a:gd name="connsiteY8" fmla="*/ 496888 h 993776"/>
              <a:gd name="connsiteX9" fmla="*/ 496888 w 993776"/>
              <a:gd name="connsiteY9" fmla="*/ 0 h 99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3776" h="993776">
                <a:moveTo>
                  <a:pt x="496094" y="50800"/>
                </a:moveTo>
                <a:cubicBezTo>
                  <a:pt x="249288" y="50800"/>
                  <a:pt x="49212" y="250520"/>
                  <a:pt x="49212" y="496888"/>
                </a:cubicBezTo>
                <a:cubicBezTo>
                  <a:pt x="49212" y="743256"/>
                  <a:pt x="249288" y="942976"/>
                  <a:pt x="496094" y="942976"/>
                </a:cubicBezTo>
                <a:cubicBezTo>
                  <a:pt x="742900" y="942976"/>
                  <a:pt x="942976" y="743256"/>
                  <a:pt x="942976" y="496888"/>
                </a:cubicBezTo>
                <a:cubicBezTo>
                  <a:pt x="942976" y="250520"/>
                  <a:pt x="742900" y="50800"/>
                  <a:pt x="496094" y="50800"/>
                </a:cubicBezTo>
                <a:close/>
                <a:moveTo>
                  <a:pt x="496888" y="0"/>
                </a:moveTo>
                <a:cubicBezTo>
                  <a:pt x="771312" y="0"/>
                  <a:pt x="993776" y="222464"/>
                  <a:pt x="993776" y="496888"/>
                </a:cubicBezTo>
                <a:cubicBezTo>
                  <a:pt x="993776" y="771312"/>
                  <a:pt x="771312" y="993776"/>
                  <a:pt x="496888" y="993776"/>
                </a:cubicBezTo>
                <a:cubicBezTo>
                  <a:pt x="222464" y="993776"/>
                  <a:pt x="0" y="771312"/>
                  <a:pt x="0" y="496888"/>
                </a:cubicBezTo>
                <a:cubicBezTo>
                  <a:pt x="0" y="222464"/>
                  <a:pt x="222464" y="0"/>
                  <a:pt x="4968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>
            <a:noAutofit/>
          </a:bodyPr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Oval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401808" y="3245903"/>
            <a:ext cx="456404" cy="4564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vert="horz" wrap="square" lIns="42929" tIns="21464" rIns="42929" bIns="21464" numCol="1" anchor="t" anchorCtr="0" compatLnSpc="1"/>
          <a:p>
            <a:endParaRPr lang="en-US" sz="845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图标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537126" y="3384075"/>
            <a:ext cx="181133" cy="141866"/>
          </a:xfrm>
          <a:custGeom>
            <a:avLst/>
            <a:gdLst>
              <a:gd name="T0" fmla="*/ 194710 w 506"/>
              <a:gd name="T1" fmla="*/ 31193 h 399"/>
              <a:gd name="T2" fmla="*/ 194710 w 506"/>
              <a:gd name="T3" fmla="*/ 31193 h 399"/>
              <a:gd name="T4" fmla="*/ 75372 w 506"/>
              <a:gd name="T5" fmla="*/ 15596 h 399"/>
              <a:gd name="T6" fmla="*/ 4038 w 506"/>
              <a:gd name="T7" fmla="*/ 98481 h 399"/>
              <a:gd name="T8" fmla="*/ 87485 w 506"/>
              <a:gd name="T9" fmla="*/ 177354 h 399"/>
              <a:gd name="T10" fmla="*/ 170932 w 506"/>
              <a:gd name="T11" fmla="*/ 138140 h 399"/>
              <a:gd name="T12" fmla="*/ 162856 w 506"/>
              <a:gd name="T13" fmla="*/ 94470 h 399"/>
              <a:gd name="T14" fmla="*/ 210412 w 506"/>
              <a:gd name="T15" fmla="*/ 90460 h 399"/>
              <a:gd name="T16" fmla="*/ 194710 w 506"/>
              <a:gd name="T17" fmla="*/ 31193 h 399"/>
              <a:gd name="T18" fmla="*/ 122927 w 506"/>
              <a:gd name="T19" fmla="*/ 134130 h 399"/>
              <a:gd name="T20" fmla="*/ 122927 w 506"/>
              <a:gd name="T21" fmla="*/ 134130 h 399"/>
              <a:gd name="T22" fmla="*/ 107225 w 506"/>
              <a:gd name="T23" fmla="*/ 118088 h 399"/>
              <a:gd name="T24" fmla="*/ 122927 w 506"/>
              <a:gd name="T25" fmla="*/ 102491 h 399"/>
              <a:gd name="T26" fmla="*/ 138630 w 506"/>
              <a:gd name="T27" fmla="*/ 118088 h 399"/>
              <a:gd name="T28" fmla="*/ 122927 w 506"/>
              <a:gd name="T29" fmla="*/ 134130 h 3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6" h="399">
                <a:moveTo>
                  <a:pt x="434" y="70"/>
                </a:moveTo>
                <a:lnTo>
                  <a:pt x="434" y="70"/>
                </a:lnTo>
                <a:cubicBezTo>
                  <a:pt x="354" y="17"/>
                  <a:pt x="265" y="0"/>
                  <a:pt x="168" y="35"/>
                </a:cubicBezTo>
                <a:cubicBezTo>
                  <a:pt x="89" y="53"/>
                  <a:pt x="9" y="141"/>
                  <a:pt x="9" y="221"/>
                </a:cubicBezTo>
                <a:cubicBezTo>
                  <a:pt x="0" y="319"/>
                  <a:pt x="71" y="398"/>
                  <a:pt x="195" y="398"/>
                </a:cubicBezTo>
                <a:cubicBezTo>
                  <a:pt x="337" y="398"/>
                  <a:pt x="381" y="328"/>
                  <a:pt x="381" y="310"/>
                </a:cubicBezTo>
                <a:cubicBezTo>
                  <a:pt x="390" y="292"/>
                  <a:pt x="328" y="248"/>
                  <a:pt x="363" y="212"/>
                </a:cubicBezTo>
                <a:cubicBezTo>
                  <a:pt x="408" y="168"/>
                  <a:pt x="452" y="203"/>
                  <a:pt x="469" y="203"/>
                </a:cubicBezTo>
                <a:cubicBezTo>
                  <a:pt x="496" y="194"/>
                  <a:pt x="505" y="124"/>
                  <a:pt x="434" y="70"/>
                </a:cubicBezTo>
                <a:close/>
                <a:moveTo>
                  <a:pt x="274" y="301"/>
                </a:moveTo>
                <a:lnTo>
                  <a:pt x="274" y="301"/>
                </a:lnTo>
                <a:cubicBezTo>
                  <a:pt x="248" y="301"/>
                  <a:pt x="239" y="283"/>
                  <a:pt x="239" y="265"/>
                </a:cubicBezTo>
                <a:cubicBezTo>
                  <a:pt x="239" y="248"/>
                  <a:pt x="248" y="230"/>
                  <a:pt x="274" y="230"/>
                </a:cubicBezTo>
                <a:cubicBezTo>
                  <a:pt x="293" y="230"/>
                  <a:pt x="309" y="248"/>
                  <a:pt x="309" y="265"/>
                </a:cubicBezTo>
                <a:cubicBezTo>
                  <a:pt x="309" y="283"/>
                  <a:pt x="293" y="301"/>
                  <a:pt x="274" y="301"/>
                </a:cubicBez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  <a:effectLst/>
        </p:spPr>
        <p:txBody>
          <a:bodyPr wrap="none" lIns="16098" tIns="8049" rIns="16098" bIns="8049" anchor="ctr"/>
          <a:p>
            <a:endParaRPr lang="en-US" sz="845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" name="文本框"/>
          <p:cNvSpPr txBox="1"/>
          <p:nvPr>
            <p:custDataLst>
              <p:tags r:id="rId30"/>
            </p:custDataLst>
          </p:nvPr>
        </p:nvSpPr>
        <p:spPr>
          <a:xfrm>
            <a:off x="5265420" y="1894205"/>
            <a:ext cx="6501130" cy="984250"/>
          </a:xfrm>
          <a:prstGeom prst="rect">
            <a:avLst/>
          </a:prstGeom>
          <a:noFill/>
        </p:spPr>
        <p:txBody>
          <a:bodyPr wrap="square" anchor="t">
            <a:noAutofit/>
          </a:bodyPr>
          <a:p>
            <a:pPr algn="l">
              <a:lnSpc>
                <a:spcPct val="130000"/>
              </a:lnSpc>
            </a:pP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希望出版社提供更多的与教材配套的教学设计案例、</a:t>
            </a: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教学资源等</a:t>
            </a: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000" spc="15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文本框"/>
          <p:cNvSpPr txBox="1"/>
          <p:nvPr>
            <p:custDataLst>
              <p:tags r:id="rId31"/>
            </p:custDataLst>
          </p:nvPr>
        </p:nvSpPr>
        <p:spPr>
          <a:xfrm>
            <a:off x="6160770" y="5178425"/>
            <a:ext cx="4502150" cy="772795"/>
          </a:xfrm>
          <a:prstGeom prst="rect">
            <a:avLst/>
          </a:prstGeom>
          <a:noFill/>
        </p:spPr>
        <p:txBody>
          <a:bodyPr wrap="square" anchor="t">
            <a:noAutofit/>
          </a:bodyPr>
          <a:p>
            <a:pPr algn="l">
              <a:lnSpc>
                <a:spcPct val="130000"/>
              </a:lnSpc>
            </a:pP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希望提供教材专家对课标、教材解读的内容视频专题讲座资源；</a:t>
            </a:r>
            <a:endParaRPr lang="zh-CN" altLang="en-US" sz="2000" spc="15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文本框"/>
          <p:cNvSpPr txBox="1"/>
          <p:nvPr>
            <p:custDataLst>
              <p:tags r:id="rId32"/>
            </p:custDataLst>
          </p:nvPr>
        </p:nvSpPr>
        <p:spPr>
          <a:xfrm>
            <a:off x="6062687" y="1513616"/>
            <a:ext cx="1950796" cy="35834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80000"/>
          </a:bodyPr>
          <a:p>
            <a:pPr algn="r"/>
            <a:r>
              <a:rPr lang="en-US" altLang="zh-CN" sz="2600" spc="300" dirty="0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2600" spc="300" dirty="0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"/>
          <p:cNvSpPr txBox="1"/>
          <p:nvPr>
            <p:custDataLst>
              <p:tags r:id="rId33"/>
            </p:custDataLst>
          </p:nvPr>
        </p:nvSpPr>
        <p:spPr>
          <a:xfrm>
            <a:off x="7374804" y="4833079"/>
            <a:ext cx="1950796" cy="35834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80000"/>
          </a:bodyPr>
          <a:p>
            <a:r>
              <a:rPr lang="en-US" altLang="zh-CN" sz="2600" spc="300" dirty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2600" spc="300" dirty="0">
              <a:solidFill>
                <a:schemeClr val="accent3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副标题"/>
          <p:cNvSpPr txBox="1"/>
          <p:nvPr>
            <p:custDataLst>
              <p:tags r:id="rId34"/>
            </p:custDataLst>
          </p:nvPr>
        </p:nvSpPr>
        <p:spPr>
          <a:xfrm>
            <a:off x="334014" y="105664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（二）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教材使用过程中</a:t>
            </a: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的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希望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5" name="文本框 6"/>
          <p:cNvSpPr txBox="1"/>
          <p:nvPr>
            <p:custDataLst>
              <p:tags r:id="rId35"/>
            </p:custDataLst>
          </p:nvPr>
        </p:nvSpPr>
        <p:spPr>
          <a:xfrm>
            <a:off x="161929" y="13208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6" name="Arc"/>
          <p:cNvSpPr/>
          <p:nvPr>
            <p:custDataLst>
              <p:tags r:id="rId36"/>
            </p:custDataLst>
          </p:nvPr>
        </p:nvSpPr>
        <p:spPr>
          <a:xfrm flipH="1">
            <a:off x="3894628" y="2643794"/>
            <a:ext cx="783604" cy="783604"/>
          </a:xfrm>
          <a:prstGeom prst="arc">
            <a:avLst>
              <a:gd name="adj1" fmla="val 4784862"/>
              <a:gd name="adj2" fmla="val 9106154"/>
            </a:avLst>
          </a:prstGeom>
          <a:ln>
            <a:solidFill>
              <a:schemeClr val="dk1">
                <a:alpha val="30000"/>
              </a:schemeClr>
            </a:solidFill>
            <a:prstDash val="sysDash"/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id-ID" sz="845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"/>
          <p:cNvSpPr txBox="1"/>
          <p:nvPr>
            <p:custDataLst>
              <p:tags r:id="rId37"/>
            </p:custDataLst>
          </p:nvPr>
        </p:nvSpPr>
        <p:spPr>
          <a:xfrm>
            <a:off x="2179955" y="2907030"/>
            <a:ext cx="1127760" cy="3581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80000"/>
          </a:bodyPr>
          <a:p>
            <a:pPr algn="r"/>
            <a:r>
              <a:rPr lang="en-US" altLang="zh-CN" sz="2600" spc="3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2600" spc="300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"/>
          <p:cNvSpPr txBox="1"/>
          <p:nvPr>
            <p:custDataLst>
              <p:tags r:id="rId38"/>
            </p:custDataLst>
          </p:nvPr>
        </p:nvSpPr>
        <p:spPr>
          <a:xfrm>
            <a:off x="874395" y="3369310"/>
            <a:ext cx="3403600" cy="772795"/>
          </a:xfrm>
          <a:prstGeom prst="rect">
            <a:avLst/>
          </a:prstGeom>
          <a:noFill/>
        </p:spPr>
        <p:txBody>
          <a:bodyPr wrap="square" anchor="t">
            <a:noAutofit/>
          </a:bodyPr>
          <a:p>
            <a:pPr>
              <a:lnSpc>
                <a:spcPct val="130000"/>
              </a:lnSpc>
            </a:pPr>
            <a:r>
              <a:rPr lang="en-US" altLang="zh-CN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000" spc="15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根据地理教育要求的变化，加快资料更新速度；</a:t>
            </a:r>
            <a:endParaRPr lang="zh-CN" altLang="en-US" sz="2000" spc="15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9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5895" y="2685415"/>
            <a:ext cx="4502150" cy="925195"/>
          </a:xfrm>
        </p:spPr>
        <p:txBody>
          <a:bodyPr>
            <a:normAutofit fontScale="90000"/>
          </a:bodyPr>
          <a:lstStyle/>
          <a:p>
            <a:r>
              <a:rPr lang="zh-CN" altLang="en-US" sz="5445">
                <a:solidFill>
                  <a:schemeClr val="accent1">
                    <a:lumMod val="75000"/>
                  </a:schemeClr>
                </a:solidFill>
              </a:rPr>
              <a:t>谢谢您的聆听！</a:t>
            </a:r>
            <a:endParaRPr lang="zh-CN" altLang="en-US" sz="5445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0" y="0"/>
            <a:ext cx="12192635" cy="110871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lt1"/>
              </a:solidFill>
              <a:highlight>
                <a:srgbClr val="1171F1"/>
              </a:highlight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5" name="文本框 224"/>
          <p:cNvSpPr txBox="1"/>
          <p:nvPr>
            <p:custDataLst>
              <p:tags r:id="rId4"/>
            </p:custDataLst>
          </p:nvPr>
        </p:nvSpPr>
        <p:spPr>
          <a:xfrm>
            <a:off x="3492500" y="2698115"/>
            <a:ext cx="6912610" cy="96329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sz="24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教师对不同版本教材的的态度</a:t>
            </a:r>
            <a:endParaRPr lang="zh-CN" altLang="en-US" sz="24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22" name="文本框 221"/>
          <p:cNvSpPr txBox="1"/>
          <p:nvPr>
            <p:custDataLst>
              <p:tags r:id="rId5"/>
            </p:custDataLst>
          </p:nvPr>
        </p:nvSpPr>
        <p:spPr>
          <a:xfrm>
            <a:off x="3496000" y="1787618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zh-CN" altLang="en-US" sz="4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一</a:t>
            </a:r>
            <a:endParaRPr lang="zh-CN" altLang="en-US" sz="4400" b="1" dirty="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6"/>
            </p:custDataLst>
          </p:nvPr>
        </p:nvCxnSpPr>
        <p:spPr>
          <a:xfrm rot="10800000">
            <a:off x="3619825" y="2538188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3493770" y="4777105"/>
            <a:ext cx="7458075" cy="9969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sz="24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义教中图版教材特色与韶关地理教师使用感受</a:t>
            </a:r>
            <a:endParaRPr lang="zh-CN" altLang="en-US" sz="24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8" name="文本框 117"/>
          <p:cNvSpPr txBox="1"/>
          <p:nvPr>
            <p:custDataLst>
              <p:tags r:id="rId8"/>
            </p:custDataLst>
          </p:nvPr>
        </p:nvSpPr>
        <p:spPr>
          <a:xfrm>
            <a:off x="3503620" y="3876506"/>
            <a:ext cx="815340" cy="76835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/>
          <a:p>
            <a:r>
              <a:rPr lang="zh-CN" altLang="en-US" sz="44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二</a:t>
            </a:r>
            <a:endParaRPr lang="zh-CN" altLang="en-US" sz="4400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119" name="直接连接符 118"/>
          <p:cNvCxnSpPr/>
          <p:nvPr>
            <p:custDataLst>
              <p:tags r:id="rId9"/>
            </p:custDataLst>
          </p:nvPr>
        </p:nvCxnSpPr>
        <p:spPr>
          <a:xfrm rot="10800000">
            <a:off x="3627445" y="4620091"/>
            <a:ext cx="1080135" cy="635"/>
          </a:xfrm>
          <a:prstGeom prst="line">
            <a:avLst/>
          </a:prstGeom>
          <a:ln>
            <a:solidFill>
              <a:schemeClr val="lt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755650" y="696595"/>
            <a:ext cx="1880235" cy="6953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pPr algn="ctr"/>
            <a:r>
              <a:rPr lang="zh-CN" altLang="en-US" sz="3200" b="1" spc="800" dirty="0">
                <a:ln>
                  <a:noFill/>
                </a:ln>
                <a:solidFill>
                  <a:schemeClr val="lt1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cs typeface="+mj-lt"/>
                <a:sym typeface="Arial" panose="020B0604020202020204" pitchFamily="34" charset="0"/>
              </a:rPr>
              <a:t>目录</a:t>
            </a:r>
            <a:endParaRPr lang="zh-CN" altLang="en-US" sz="3200" b="1" spc="800" dirty="0">
              <a:ln>
                <a:noFill/>
              </a:ln>
              <a:solidFill>
                <a:schemeClr val="lt1"/>
              </a:solidFill>
              <a:uFillTx/>
              <a:latin typeface="汉仪旗黑-85S" panose="00020600040101010101" pitchFamily="18" charset="-122"/>
              <a:ea typeface="汉仪旗黑-85S" panose="00020600040101010101" pitchFamily="18" charset="-122"/>
              <a:cs typeface="+mj-lt"/>
              <a:sym typeface="Arial" panose="020B0604020202020204" pitchFamily="34" charset="0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3" name="直接连接符 2"/>
          <p:cNvCxnSpPr/>
          <p:nvPr>
            <p:custDataLst>
              <p:tags r:id="rId3"/>
            </p:custDataLst>
          </p:nvPr>
        </p:nvCxnSpPr>
        <p:spPr>
          <a:xfrm>
            <a:off x="457204" y="914407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ctr" anchorCtr="0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just">
              <a:lnSpc>
                <a:spcPct val="150000"/>
              </a:lnSpc>
              <a:spcAft>
                <a:spcPts val="2000"/>
              </a:spcAft>
            </a:pP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sym typeface="Arial" panose="020B0604020202020204" pitchFamily="34" charset="0"/>
              </a:rPr>
              <a:t>一、</a:t>
            </a:r>
            <a:r>
              <a:rPr lang="en-US" altLang="zh-CN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sym typeface="Arial" panose="020B0604020202020204" pitchFamily="34" charset="0"/>
              </a:rPr>
              <a:t> </a:t>
            </a:r>
            <a:r>
              <a:rPr lang="zh-CN" altLang="en-US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sym typeface="Arial" panose="020B0604020202020204" pitchFamily="34" charset="0"/>
              </a:rPr>
              <a:t>教师对不同版本教材的的态度</a:t>
            </a:r>
            <a:endParaRPr lang="zh-CN" altLang="en-US" sz="25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汉仪旗黑-85S" panose="00020600040101010101" pitchFamily="18" charset="-122"/>
              <a:ea typeface="汉仪旗黑-85S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1796415" y="2350770"/>
            <a:ext cx="6724650" cy="12306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新入职教师和乡镇非专业教师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734820" y="181927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教学经验丰富的骨干教师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34820" y="3652520"/>
            <a:ext cx="5080000" cy="65595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五年左右的青年教师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1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 fontScale="60000"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pic>
        <p:nvPicPr>
          <p:cNvPr id="5" name="图片 4" descr="/data/temp/5200d7d8-8f72-11ee-a955-66bc521227ea.jpg5200d7d8-8f72-11ee-a955-66bc521227ea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549748" y="2471956"/>
            <a:ext cx="5286107" cy="26159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480" h="3120">
                <a:moveTo>
                  <a:pt x="0" y="0"/>
                </a:moveTo>
                <a:lnTo>
                  <a:pt x="12480" y="0"/>
                </a:lnTo>
                <a:lnTo>
                  <a:pt x="12480" y="3120"/>
                </a:lnTo>
                <a:lnTo>
                  <a:pt x="0" y="312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Title 6"/>
          <p:cNvSpPr txBox="1"/>
          <p:nvPr>
            <p:custDataLst>
              <p:tags r:id="rId8"/>
            </p:custDataLst>
          </p:nvPr>
        </p:nvSpPr>
        <p:spPr>
          <a:xfrm>
            <a:off x="782955" y="1415415"/>
            <a:ext cx="6184265" cy="106743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4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图表类型和内容丰富多样，主题突出。</a:t>
            </a:r>
            <a:endParaRPr lang="zh-CN" altLang="en-US" sz="24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45330" y="5649595"/>
            <a:ext cx="7646670" cy="65532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p>
            <a:r>
              <a:rPr lang="zh-CN" altLang="en-US" sz="2400" spc="1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在每个章节都有对应的代表性的图片和典型的图表</a:t>
            </a:r>
            <a:endParaRPr lang="zh-CN" altLang="en-US" sz="2400" spc="1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 descr="/data/temp/520a1eb7-8f72-11ee-9ff2-62f0a15e5981.jpg520a1eb7-8f72-11ee-9ff2-62f0a15e5981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/>
          <a:srcRect/>
          <a:stretch>
            <a:fillRect/>
          </a:stretch>
        </p:blipFill>
        <p:spPr>
          <a:xfrm>
            <a:off x="6856055" y="2513630"/>
            <a:ext cx="4229126" cy="27032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40" h="6960">
                <a:moveTo>
                  <a:pt x="0" y="0"/>
                </a:moveTo>
                <a:lnTo>
                  <a:pt x="5040" y="0"/>
                </a:lnTo>
                <a:lnTo>
                  <a:pt x="5040" y="6960"/>
                </a:lnTo>
                <a:lnTo>
                  <a:pt x="0" y="696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燕尾形箭头 8"/>
          <p:cNvSpPr/>
          <p:nvPr/>
        </p:nvSpPr>
        <p:spPr>
          <a:xfrm>
            <a:off x="5888990" y="3438525"/>
            <a:ext cx="967105" cy="276860"/>
          </a:xfrm>
          <a:prstGeom prst="notch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 rot="19500000">
            <a:off x="247015" y="2054860"/>
            <a:ext cx="141986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案例</a:t>
            </a:r>
            <a:r>
              <a:rPr lang="en-US" altLang="zh-CN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en-US" altLang="zh-CN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grpSp>
        <p:nvGrpSpPr>
          <p:cNvPr id="6" name="组合 1"/>
          <p:cNvGrpSpPr/>
          <p:nvPr/>
        </p:nvGrpSpPr>
        <p:grpSpPr>
          <a:xfrm>
            <a:off x="1688465" y="1480820"/>
            <a:ext cx="7327265" cy="4267200"/>
            <a:chOff x="2131" y="7203"/>
            <a:chExt cx="7618" cy="5130"/>
          </a:xfrm>
        </p:grpSpPr>
        <p:pic>
          <p:nvPicPr>
            <p:cNvPr id="1026" name="图片 4" descr="1700643983163"/>
            <p:cNvPicPr/>
            <p:nvPr>
              <p:custDataLst>
                <p:tags r:id="rId6"/>
              </p:custDataLst>
            </p:nvPr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6139" y="7203"/>
              <a:ext cx="3610" cy="5080"/>
            </a:xfrm>
            <a:prstGeom prst="rect">
              <a:avLst/>
            </a:prstGeom>
          </p:spPr>
        </p:pic>
        <p:pic>
          <p:nvPicPr>
            <p:cNvPr id="1027" name="图片 3" descr="1700643942638"/>
            <p:cNvPicPr/>
            <p:nvPr>
              <p:custDataLst>
                <p:tags r:id="rId8"/>
              </p:custDataLst>
            </p:nvPr>
          </p:nvPicPr>
          <p:blipFill>
            <a:blip r:embed="rId9" cstate="print"/>
            <a:srcRect/>
            <a:stretch>
              <a:fillRect/>
            </a:stretch>
          </p:blipFill>
          <p:spPr>
            <a:xfrm>
              <a:off x="2131" y="7223"/>
              <a:ext cx="3997" cy="5110"/>
            </a:xfrm>
            <a:prstGeom prst="rect">
              <a:avLst/>
            </a:prstGeom>
          </p:spPr>
        </p:pic>
      </p:grp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 rot="19500000">
            <a:off x="247015" y="2054860"/>
            <a:ext cx="141986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案例</a:t>
            </a:r>
            <a:r>
              <a:rPr lang="en-US" altLang="zh-CN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en-US" altLang="zh-CN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237865" y="5803265"/>
            <a:ext cx="8813165" cy="1052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把“世界气候”的全部知识都通过地图的形式展现出来，非常有利于学生的理解和记忆。</a:t>
            </a:r>
            <a:endParaRPr lang="zh-CN" altLang="en-US" sz="2400" b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 rot="19500000">
            <a:off x="386080" y="1744345"/>
            <a:ext cx="1419860" cy="5219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案例</a:t>
            </a:r>
            <a:r>
              <a:rPr lang="en-US" altLang="zh-CN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en-US" altLang="zh-CN" sz="28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C9F754DE-2CAD-44b6-B708-469DEB6407EB-1" descr="C:/Users/陈兢/AppData/Local/Temp/wpp.pZykIkwp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4150" y="1474153"/>
            <a:ext cx="5984875" cy="2364105"/>
          </a:xfrm>
          <a:prstGeom prst="rect">
            <a:avLst/>
          </a:prstGeom>
        </p:spPr>
      </p:pic>
      <p:pic>
        <p:nvPicPr>
          <p:cNvPr id="15" name="ECB019B1-382A-4266-B25C-5B523AA43C14-2" descr="C:/Users/陈兢/AppData/Local/Temp/wpp.nQnVwTwp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4010" y="3838575"/>
            <a:ext cx="8722995" cy="3019425"/>
          </a:xfrm>
          <a:prstGeom prst="rect">
            <a:avLst/>
          </a:prstGeom>
        </p:spPr>
      </p:pic>
      <p:sp>
        <p:nvSpPr>
          <p:cNvPr id="16" name="左弧形箭头 15"/>
          <p:cNvSpPr/>
          <p:nvPr/>
        </p:nvSpPr>
        <p:spPr>
          <a:xfrm>
            <a:off x="1090930" y="3355975"/>
            <a:ext cx="864235" cy="1193165"/>
          </a:xfrm>
          <a:prstGeom prst="curved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57200" y="1445895"/>
            <a:ext cx="11172825" cy="7677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区域地理编排体从中国到世界，符合由近及远的认知规律，但要注意学习内容之间的衔接。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1020" y="2275205"/>
            <a:ext cx="72707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如</a:t>
            </a:r>
            <a:r>
              <a:rPr lang="en-US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“</a:t>
            </a:r>
            <a:r>
              <a:rPr lang="zh-CN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 panose="02010600030101010101" pitchFamily="2" charset="-122"/>
              </a:rPr>
              <a:t>天气与气候</a:t>
            </a:r>
            <a:r>
              <a:rPr lang="zh-CN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”部分课程标准的内容要求是</a:t>
            </a:r>
            <a:endParaRPr lang="zh-CN" altLang="en-US" sz="2400" b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charset="0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05" y="2707640"/>
            <a:ext cx="5387340" cy="571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365" y="2707640"/>
            <a:ext cx="5311140" cy="5638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1505" y="3364230"/>
            <a:ext cx="1101852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0">
                <a:ea typeface="宋体" panose="02010600030101010101" pitchFamily="2" charset="-122"/>
              </a:rPr>
              <a:t>两个内容要求在能力上是有明显差异的，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sz="2400" b="1">
                <a:solidFill>
                  <a:srgbClr val="C00000"/>
                </a:solidFill>
                <a:ea typeface="宋体" panose="02010600030101010101" pitchFamily="2" charset="-122"/>
              </a:rPr>
              <a:t>结合实例，说明纬度位置、海陆分布、地形等对气候的影响。</a:t>
            </a:r>
            <a:r>
              <a:rPr lang="zh-CN" sz="2400" b="0">
                <a:ea typeface="宋体" panose="02010600030101010101" pitchFamily="2" charset="-122"/>
              </a:rPr>
              <a:t>”是“</a:t>
            </a:r>
            <a:r>
              <a:rPr lang="zh-CN" sz="2400" b="1">
                <a:solidFill>
                  <a:srgbClr val="C00000"/>
                </a:solidFill>
                <a:ea typeface="宋体" panose="02010600030101010101" pitchFamily="2" charset="-122"/>
              </a:rPr>
              <a:t>简要分析影响中国气候的主要因素。</a:t>
            </a:r>
            <a:r>
              <a:rPr lang="zh-CN" sz="2400" b="0">
                <a:ea typeface="宋体" panose="02010600030101010101" pitchFamily="2" charset="-122"/>
              </a:rPr>
              <a:t>”的知识和能力基础。</a:t>
            </a:r>
            <a:endParaRPr lang="zh-CN" altLang="en-US" sz="2400" b="0"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393" y="4971415"/>
            <a:ext cx="5271135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3590" y="4966970"/>
            <a:ext cx="4376420" cy="177609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727710" y="4644390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2000" b="1">
                <a:ea typeface="宋体" panose="02010600030101010101" pitchFamily="2" charset="-122"/>
              </a:rPr>
              <a:t>七年级上册</a:t>
            </a:r>
            <a:endParaRPr lang="zh-CN" altLang="en-US" sz="2000" b="1"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12000" y="4594860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2000" b="1">
                <a:ea typeface="宋体" panose="02010600030101010101" pitchFamily="2" charset="-122"/>
              </a:rPr>
              <a:t>八年级上册</a:t>
            </a:r>
            <a:endParaRPr lang="zh-CN" altLang="en-US" sz="2000" b="1">
              <a:ea typeface="宋体" panose="02010600030101010101" pitchFamily="2" charset="-122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4" grpId="0"/>
      <p:bldP spid="9" grpId="0"/>
      <p:bldP spid="13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75945" y="1701165"/>
            <a:ext cx="1104011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章节首页列出学习内容纲要和学习指南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endParaRPr lang="zh-CN" sz="2400" b="0">
              <a:latin typeface="Calibri" panose="020F0502020204030204" charset="0"/>
              <a:ea typeface="宋体" panose="02010600030101010101" pitchFamily="2" charset="-122"/>
            </a:endParaRPr>
          </a:p>
          <a:p>
            <a:pPr indent="0"/>
            <a:r>
              <a:rPr lang="zh-CN" sz="2400" b="0">
                <a:latin typeface="Calibri" panose="020F0502020204030204" charset="0"/>
                <a:ea typeface="宋体" panose="02010600030101010101" pitchFamily="2" charset="-122"/>
              </a:rPr>
              <a:t>章首的“主要内容”目录</a:t>
            </a:r>
            <a:r>
              <a:rPr lang="en-US" altLang="zh-CN" sz="2400" b="0">
                <a:latin typeface="Calibri" panose="020F0502020204030204" charset="0"/>
                <a:ea typeface="宋体" panose="02010600030101010101" pitchFamily="2" charset="-122"/>
              </a:rPr>
              <a:t>——</a:t>
            </a:r>
            <a:r>
              <a:rPr lang="zh-CN" sz="2400" b="0">
                <a:latin typeface="Calibri" panose="020F0502020204030204" charset="0"/>
                <a:ea typeface="宋体" panose="02010600030101010101" pitchFamily="2" charset="-122"/>
              </a:rPr>
              <a:t>让教师、学生大致了解本章的主要内容，并且快速地在教材中检索出具体内容。</a:t>
            </a:r>
            <a:endParaRPr lang="en-US" sz="2400" b="0">
              <a:latin typeface="Calibri" panose="020F0502020204030204" charset="0"/>
              <a:ea typeface="宋体" panose="02010600030101010101" pitchFamily="2" charset="-122"/>
            </a:endParaRPr>
          </a:p>
          <a:p>
            <a:pPr indent="0"/>
            <a:endParaRPr lang="zh-CN" sz="2400" b="0">
              <a:latin typeface="Calibri" panose="020F0502020204030204" charset="0"/>
              <a:ea typeface="宋体" panose="02010600030101010101" pitchFamily="2" charset="-122"/>
            </a:endParaRPr>
          </a:p>
          <a:p>
            <a:pPr indent="0"/>
            <a:r>
              <a:rPr lang="zh-CN" sz="24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“</a:t>
            </a:r>
            <a:r>
              <a:rPr lang="zh-CN" sz="2400" b="0">
                <a:latin typeface="Calibri" panose="020F0502020204030204" charset="0"/>
                <a:ea typeface="宋体" panose="02010600030101010101" pitchFamily="2" charset="-122"/>
              </a:rPr>
              <a:t>学习指南</a:t>
            </a:r>
            <a:r>
              <a:rPr lang="zh-CN" sz="2400">
                <a:latin typeface="Calibri" panose="020F0502020204030204" charset="0"/>
                <a:ea typeface="宋体" panose="02010600030101010101" pitchFamily="2" charset="-122"/>
                <a:sym typeface="+mn-ea"/>
              </a:rPr>
              <a:t>”</a:t>
            </a:r>
            <a:r>
              <a:rPr lang="en-US" sz="2400" b="0">
                <a:latin typeface="Calibri" panose="020F0502020204030204" charset="0"/>
                <a:ea typeface="宋体" panose="02010600030101010101" pitchFamily="2" charset="-122"/>
              </a:rPr>
              <a:t>——</a:t>
            </a:r>
            <a:r>
              <a:rPr lang="zh-CN" sz="2400" b="0">
                <a:latin typeface="Calibri" panose="020F0502020204030204" charset="0"/>
                <a:ea typeface="宋体" panose="02010600030101010101" pitchFamily="2" charset="-122"/>
              </a:rPr>
              <a:t>便于老师掌握教学的重点（尤其是年轻教师和非专业的地理乡镇地理教师），同时为学生自主学习或预习提供清晰的指引。</a:t>
            </a:r>
            <a:endParaRPr lang="zh-CN" altLang="en-US" sz="2400" b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2"/>
          <a:srcRect/>
          <a:stretch>
            <a:fillRect/>
          </a:stretch>
        </p:blipFill>
        <p:spPr>
          <a:xfrm flipH="1" flipV="1">
            <a:off x="9702799" y="-1"/>
            <a:ext cx="2501900" cy="951869"/>
          </a:xfrm>
          <a:prstGeom prst="rect">
            <a:avLst/>
          </a:prstGeom>
        </p:spPr>
      </p:pic>
      <p:cxnSp>
        <p:nvCxnSpPr>
          <p:cNvPr id="11" name="直接连接符 10"/>
          <p:cNvCxnSpPr/>
          <p:nvPr>
            <p:custDataLst>
              <p:tags r:id="rId3"/>
            </p:custDataLst>
          </p:nvPr>
        </p:nvCxnSpPr>
        <p:spPr>
          <a:xfrm>
            <a:off x="457204" y="1371611"/>
            <a:ext cx="11277690" cy="1270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文本框 6"/>
          <p:cNvSpPr txBox="1"/>
          <p:nvPr>
            <p:custDataLst>
              <p:tags r:id="rId4"/>
            </p:custDataLst>
          </p:nvPr>
        </p:nvSpPr>
        <p:spPr>
          <a:xfrm>
            <a:off x="457204" y="152401"/>
            <a:ext cx="11277690" cy="609605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0" tIns="0" rIns="0" bIns="0" anchor="b" anchorCtr="0">
            <a:norm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36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二、义教中图版教材特色与韶关地理教师使用感受</a:t>
            </a:r>
            <a:endParaRPr lang="zh-CN"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3" name="副标题"/>
          <p:cNvSpPr txBox="1"/>
          <p:nvPr>
            <p:custDataLst>
              <p:tags r:id="rId5"/>
            </p:custDataLst>
          </p:nvPr>
        </p:nvSpPr>
        <p:spPr>
          <a:xfrm>
            <a:off x="457204" y="762007"/>
            <a:ext cx="11277690" cy="457204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3"/>
                </a:solidFill>
              </a14:hiddenFill>
            </a:ext>
          </a:extLst>
        </p:spPr>
        <p:txBody>
          <a:bodyPr lIns="0" tIns="0" rIns="0" bIns="0">
            <a:normAutofit/>
          </a:bodyPr>
          <a:lstStyle>
            <a:defPPr>
              <a:defRPr lang="zh-CN"/>
            </a:defPPr>
            <a:lvl1pPr fontAlgn="auto">
              <a:lnSpc>
                <a:spcPct val="120000"/>
              </a:lnSpc>
              <a:defRPr sz="2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（一）</a:t>
            </a:r>
            <a:r>
              <a:rPr dirty="0" err="1">
                <a:solidFill>
                  <a:schemeClr val="dk1"/>
                </a:solidFill>
                <a:latin typeface="汉仪旗黑-85S" panose="00020600040101010101" pitchFamily="18" charset="-122"/>
                <a:ea typeface="汉仪旗黑-85S" panose="00020600040101010101" pitchFamily="18" charset="-122"/>
                <a:sym typeface="微软雅黑" panose="020B0503020204020204" charset="-122"/>
              </a:rPr>
              <a:t>教材特色与使用体验</a:t>
            </a:r>
            <a:endParaRPr dirty="0" err="1">
              <a:solidFill>
                <a:schemeClr val="dk1"/>
              </a:solidFill>
              <a:latin typeface="汉仪旗黑-85S" panose="00020600040101010101" pitchFamily="18" charset="-122"/>
              <a:ea typeface="汉仪旗黑-85S" panose="00020600040101010101" pitchFamily="18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29310" y="1536700"/>
            <a:ext cx="10687050" cy="12604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每章的</a:t>
            </a:r>
            <a:r>
              <a:rPr lang="zh-CN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课题栏目设计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能够显著促进以评估促进学习的效果，突显学习的价值。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36090" y="2649855"/>
            <a:ext cx="633095" cy="28867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/>
            <a:r>
              <a:rPr lang="zh-CN">
                <a:ea typeface="宋体" panose="02010600030101010101" pitchFamily="2" charset="-122"/>
                <a:sym typeface="+mn-ea"/>
              </a:rPr>
              <a:t>例如，在七年级上册第三章的课题</a:t>
            </a:r>
            <a:endParaRPr lang="zh-CN" altLang="en-US"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712720" y="2294255"/>
            <a:ext cx="3803650" cy="43624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948805" y="2990850"/>
            <a:ext cx="4410710" cy="225933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2400" b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宋体" panose="02010600030101010101" pitchFamily="2" charset="-122"/>
              </a:rPr>
              <a:t>课题把学习过程和评价结合起来，帮助学生把了地理要素的知识学习与解释身边的地理现象相结合，学以致用，达到知识迁移运用的目的。</a:t>
            </a:r>
            <a:endParaRPr lang="zh-CN" altLang="en-US" sz="2400" b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UNIT_BK_DARK_LIGHT" val="2"/>
  <p:tag name="KSO_WM_SLIDE_BACKGROUND_TYPE" val="frame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frame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frame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leftRight"/>
  <p:tag name="KSO_WM_SLIDE_BK_DARK_LIGHT" val="2"/>
</p:tagLst>
</file>

<file path=ppt/tags/tag1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leftRight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leftRight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topBottom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topBottom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topBottom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bottomTop"/>
  <p:tag name="KSO_WM_SLIDE_BK_DARK_LIGHT" val="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bottomTop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bottomTop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navigation"/>
  <p:tag name="KSO_WM_SLIDE_BK_DARK_LIGHT" val="2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navigation"/>
  <p:tag name="KSO_WM_SLIDE_BK_DARK_LIGHT" val="2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belt"/>
  <p:tag name="KSO_WM_SLIDE_BK_DARK_LIGHT" val="2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belt"/>
  <p:tag name="KSO_WM_SLIDE_BK_DARK_LIGHT" val="2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belt"/>
  <p:tag name="KSO_WM_SLIDE_BK_DARK_LIGHT" val="2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77079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77079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6473_1"/>
  <p:tag name="KSO_WM_TEMPLATE_CATEGORY" val="custom"/>
  <p:tag name="KSO_WM_TEMPLATE_INDEX" val="20177079"/>
  <p:tag name="KSO_WM_TEMPLATE_SUBCATEGORY" val="17"/>
  <p:tag name="KSO_WM_TEMPLATE_THUMBS_INDEX" val="1、3、4、7、12、16、19、23、26、31、36"/>
  <p:tag name="KSO_WM_TEMPLATE_MASTER_TYPE" val="1"/>
  <p:tag name="KSO_WM_TEMPLATE_COLOR_TYPE" val="1"/>
  <p:tag name="KSO_WM_TEMPLATE_MASTER_THUMB_INDEX" val="12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TAG_VERSION" val="1.0"/>
  <p:tag name="KSO_WM_BEAUTIFY_FLAG" val="#wm#"/>
  <p:tag name="KSO_WM_UNIT_TYPE" val="a"/>
  <p:tag name="KSO_WM_UNIT_INDEX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" val="古典清新通用模板"/>
  <p:tag name="KSO_WM_TEMPLATE_CATEGORY" val="custom"/>
  <p:tag name="KSO_WM_TEMPLATE_INDEX" val="20177079"/>
  <p:tag name="KSO_WM_UNIT_ID" val="custom20177079_1*a*1"/>
  <p:tag name="KSO_WM_UNIT_NOCLEAR" val="0"/>
  <p:tag name="KSO_WM_UNIT_DIAGRAM_ISNUMVISUAL" val="0"/>
  <p:tag name="KSO_WM_UNIT_DIAGRAM_ISREFERUNIT" val="0"/>
  <p:tag name="KSO_WM_UNIT_ISNUMDGMTITLE" val="0"/>
  <p:tag name="KSO_WM_UNIT_TEXT_FILL_FORE_SCHEMECOLOR_INDEX_BRIGHTNESS" val="0"/>
  <p:tag name="KSO_WM_UNIT_TEXT_FILL_FORE_SCHEMECOLOR_INDEX" val="5"/>
  <p:tag name="KSO_WM_UNIT_TEXT_FILL_TYPE" val="1"/>
</p:tagLst>
</file>

<file path=ppt/tags/tag171.xml><?xml version="1.0" encoding="utf-8"?>
<p:tagLst xmlns:p="http://schemas.openxmlformats.org/presentationml/2006/main">
  <p:tag name="KSO_WM_UNIT_ISCONTENTSTITLE" val="0"/>
  <p:tag name="KSO_WM_UNIT_PRESET_TEXT" val="汇报人姓名"/>
  <p:tag name="KSO_WM_UNIT_NOCLEAR" val="0"/>
  <p:tag name="KSO_WM_UNIT_VALUE" val="1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177079_1*b*2"/>
  <p:tag name="KSO_WM_TEMPLATE_CATEGORY" val="custom"/>
  <p:tag name="KSO_WM_TEMPLATE_INDEX" val="20177079"/>
  <p:tag name="KSO_WM_UNIT_LAYERLEVEL" val="1"/>
  <p:tag name="KSO_WM_TAG_VERSION" val="1.0"/>
  <p:tag name="KSO_WM_BEAUTIFY_FLAG" val="#wm#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72.xml><?xml version="1.0" encoding="utf-8"?>
<p:tagLst xmlns:p="http://schemas.openxmlformats.org/presentationml/2006/main">
  <p:tag name="KSO_WM_UNIT_ISCONTENTSTITLE" val="0"/>
  <p:tag name="KSO_WM_UNIT_PRESET_TEXT" val="汇报日期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3"/>
  <p:tag name="KSO_WM_UNIT_ID" val="custom20177079_1*b*3"/>
  <p:tag name="KSO_WM_TEMPLATE_CATEGORY" val="custom"/>
  <p:tag name="KSO_WM_TEMPLATE_INDEX" val="20177079"/>
  <p:tag name="KSO_WM_UNIT_LAYERLEVEL" val="1"/>
  <p:tag name="KSO_WM_TAG_VERSION" val="1.0"/>
  <p:tag name="KSO_WM_BEAUTIFY_FLAG" val="#wm#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73.xml><?xml version="1.0" encoding="utf-8"?>
<p:tagLst xmlns:p="http://schemas.openxmlformats.org/presentationml/2006/main">
  <p:tag name="KSO_WM_TAG_VERSION" val="1.0"/>
  <p:tag name="KSO_WM_SLIDE_ITEM_CNT" val="0"/>
  <p:tag name="KSO_WM_SLIDE_LAYOUT" val="a_b"/>
  <p:tag name="KSO_WM_SLIDE_LAYOUT_CNT" val="1_3"/>
  <p:tag name="KSO_WM_SLIDE_TYPE" val="title"/>
  <p:tag name="KSO_WM_BEAUTIFY_FLAG" val="#wm#"/>
  <p:tag name="KSO_WM_COMBINE_RELATE_SLIDE_ID" val="background20176473_1"/>
  <p:tag name="KSO_WM_TEMPLATE_CATEGORY" val="custom"/>
  <p:tag name="KSO_WM_TEMPLATE_INDEX" val="20177079"/>
  <p:tag name="KSO_WM_SLIDE_ID" val="custom20177079_1"/>
  <p:tag name="KSO_WM_SLIDE_INDEX" val="1"/>
  <p:tag name="KSO_WM_TEMPLATE_SUBCATEGORY" val="17"/>
  <p:tag name="KSO_WM_TEMPLATE_THUMBS_INDEX" val="1、3、4、7、12、16、19、23、26、31、36"/>
  <p:tag name="KSO_WM_SLIDE_SUBTYPE" val="pureTxt"/>
  <p:tag name="KSO_WM_TEMPLATE_MASTER_TYPE" val="1"/>
  <p:tag name="KSO_WM_TEMPLATE_COLOR_TYPE" val="1"/>
  <p:tag name="KSO_WM_TEMPLATE_MASTER_THUMB_INDEX" val="12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06915_4*i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6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6915_4*l_h_f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6915_4*l_h_i*1_1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6915_4*l_h_i*1_1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7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6915_4*l_h_f*1_3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PRESET_TEXT" val="请言简意赅的阐述您的观点。"/>
  <p:tag name="KSO_WM_UNIT_TEXT_FILL_FORE_SCHEMECOLOR_INDEX_BRIGHTNESS" val="0.25"/>
  <p:tag name="KSO_WM_UNIT_TEXT_FILL_FORE_SCHEMECOLOR_INDEX" val="13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6915_4*l_h_i*1_2_1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custom20206915_4*l_h_i*1_2_2"/>
  <p:tag name="KSO_WM_TEMPLATE_CATEGORY" val="custom"/>
  <p:tag name="KSO_WM_TEMPLATE_INDEX" val="20206915"/>
  <p:tag name="KSO_WM_UNIT_LAYERLEVEL" val="1_1_1"/>
  <p:tag name="KSO_WM_TAG_VERSION" val="1.0"/>
  <p:tag name="KSO_WM_BEAUTIFY_FLAG" val="#wm#"/>
  <p:tag name="KSO_WM_UNIT_LINE_FORE_SCHEMECOLOR_INDEX_BRIGHTNESS" val="-0.15"/>
  <p:tag name="KSO_WM_UNIT_LINE_FORE_SCHEMECOLOR_INDEX" val="14"/>
  <p:tag name="KSO_WM_UNIT_LINE_FILL_TYPE" val="2"/>
</p:tagLst>
</file>

<file path=ppt/tags/tag182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6915_4*a*1"/>
  <p:tag name="KSO_WM_TEMPLATE_CATEGORY" val="custom"/>
  <p:tag name="KSO_WM_TEMPLATE_INDEX" val="2020691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3.xml><?xml version="1.0" encoding="utf-8"?>
<p:tagLst xmlns:p="http://schemas.openxmlformats.org/presentationml/2006/main">
  <p:tag name="KSO_WM_BEAUTIFY_FLAG" val="#wm#"/>
  <p:tag name="KSO_WM_TEMPLATE_CATEGORY" val="custom"/>
  <p:tag name="KSO_WM_TEMPLATE_INDEX" val="20206915"/>
  <p:tag name="KSO_WM_SLIDE_ID" val="custom20206915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SLIDE_LAYOUT" val="a_l"/>
  <p:tag name="KSO_WM_SLIDE_LAYOUT_CNT" val="1_1"/>
  <p:tag name="KSO_WM_SLIDE_BK_DARK_LIGHT" val="2"/>
  <p:tag name="KSO_WM_SLIDE_BACKGROUND_TYPE" val="general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86.xml><?xml version="1.0" encoding="utf-8"?>
<p:tagLst xmlns:p="http://schemas.openxmlformats.org/presentationml/2006/main">
  <p:tag name="KSO_WM_UNIT_ISCONTENTSTITLE" val="0"/>
  <p:tag name="KSO_WM_UNIT_ISNUMDGMTITLE" val="0"/>
  <p:tag name="KSO_WM_UNIT_PRESET_TEXT" val="线型上下导航版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0058_1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VALUE" val="27"/>
  <p:tag name="KSO_WM_UNIT_BLOCK" val="0"/>
  <p:tag name="KSO_WM_UNIT_SM_LIMIT_TYPE" val="2"/>
  <p:tag name="KSO_WM_UNIT_DEC_AREA_ID" val="2d2094633d9c481aa0d84a95a015968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87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为了能让您有更直观的字数感受，并进一步方便使用，我们设置了文本的最大限度，当您输入的文字到这里时，已濒临页面容纳内容的上限，若还有更多内容，请酌情缩小字号，但我们不建议您的文本字号小于14磅，请您务必注意。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diagram20212843_1*f*1"/>
  <p:tag name="KSO_WM_TEMPLATE_CATEGORY" val="diagram"/>
  <p:tag name="KSO_WM_TEMPLATE_INDEX" val="20212843"/>
  <p:tag name="KSO_WM_UNIT_LAYERLEVEL" val="1"/>
  <p:tag name="KSO_WM_TAG_VERSION" val="1.0"/>
  <p:tag name="KSO_WM_UNIT_DEFAULT_FONT" val="14;20;2"/>
  <p:tag name="KSO_WM_UNIT_BLOCK" val="0"/>
  <p:tag name="KSO_WM_UNIT_VALUE" val="576"/>
  <p:tag name="KSO_WM_UNIT_SHOW_EDIT_AREA_INDICATION" val="1"/>
  <p:tag name="KSO_WM_CHIP_GROUPID" val="5e6b05596848fb12bee65ac8"/>
  <p:tag name="KSO_WM_CHIP_XID" val="5e6b05596848fb12bee65aca"/>
  <p:tag name="KSO_WM_UNIT_DEC_AREA_ID" val="8cb1ccbfd41a4f08aa021a2337e676d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3f115901fe44f3787d5c3752471e8b4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644054ed1e2fb8092e"/>
  <p:tag name="KSO_WM_TEMPLATE_ASSEMBLE_GROUPID" val="60656f644054ed1e2fb8092e"/>
  <p:tag name="WM_BEAUTIFY_ZORDER_FLAG_TAG" val="3"/>
</p:tagLst>
</file>

<file path=ppt/tags/tag188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20},&quot;minSize&quot;:{&quot;size1&quot;:11.2},&quot;normalSize&quot;:{&quot;size1&quot;:11.2},&quot;subLayout&quot;:[{&quot;id&quot;:&quot;2023-11-30T19:19:26&quot;,&quot;margin&quot;:{&quot;bottom&quot;:0.025999998673796654,&quot;left&quot;:1.2699999809265137,&quot;right&quot;:1.2699999809265137,&quot;top&quot;:0.4230000376701355}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193.xml><?xml version="1.0" encoding="utf-8"?>
<p:tagLst xmlns:p="http://schemas.openxmlformats.org/presentationml/2006/main">
  <p:tag name="KSO_WM_UNIT_VALUE" val="550*2200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62_1*d*1"/>
  <p:tag name="KSO_WM_TEMPLATE_CATEGORY" val="diagram"/>
  <p:tag name="KSO_WM_TEMPLATE_INDEX" val="20211962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4fc6e434e764fcbbdfe7f74cfd6dc5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b&quot;,&quot;fill_mode&quot;:&quot;full&quot;,&quot;sacle_strategy&quot;:&quot;smart&quot;}"/>
  <p:tag name="KSO_WM_ASSEMBLE_CHIP_INDEX" val="7b9c2d1c8d7d4e5793175106b3e48ec4"/>
  <p:tag name="KSO_WM_UNIT_PLACING_PICTURE" val="7b9c2d1c8d7d4e5793175106b3e48ec4"/>
  <p:tag name="KSO_WM_UNIT_SUPPORT_UNIT_TYPE" val="[&quot;d&quot;,&quot;α&quot;,&quot;β&quot;,&quot;θ&quot;]"/>
  <p:tag name="KSO_WM_TEMPLATE_ASSEMBLE_XID" val="60656f154054ed1e2fb8032d"/>
  <p:tag name="KSO_WM_TEMPLATE_ASSEMBLE_GROUPID" val="60656f154054ed1e2fb8032d"/>
  <p:tag name="WM_BEAUTIFY_ZORDER_FLAG_TAG" val="5"/>
  <p:tag name="KSO_WM_UNIT_PLACING_PICTURE_INFO" val="{&quot;code&quot;:&quot;&quot;,&quot;full_picture&quot;:false,&quot;scheme&quot;:&quot;&quot;,&quot;spacing&quot;:5}"/>
  <p:tag name="KSO_WM_UNIT_PLACING_PICTURE_COLLAGE_RELATIVERECTANGLE" val="{&quot;height&quot;:4119.574509738755,&quot;width&quot;:8324.577490706168}"/>
</p:tagLst>
</file>

<file path=ppt/tags/tag19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962_1*f*1"/>
  <p:tag name="KSO_WM_TEMPLATE_CATEGORY" val="diagram"/>
  <p:tag name="KSO_WM_TEMPLATE_INDEX" val="20211962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04"/>
  <p:tag name="KSO_WM_UNIT_SHOW_EDIT_AREA_INDICATION" val="1"/>
  <p:tag name="KSO_WM_CHIP_GROUPID" val="5e6b05596848fb12bee65ac8"/>
  <p:tag name="KSO_WM_CHIP_XID" val="5e6b05596848fb12bee65aca"/>
  <p:tag name="KSO_WM_UNIT_DEC_AREA_ID" val="bddaa79ff66248e1affdcdab873b159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t&quot;,&quot;fill_mode&quot;:&quot;full&quot;,&quot;sacle_strategy&quot;:&quot;smart&quot;}"/>
  <p:tag name="KSO_WM_ASSEMBLE_CHIP_INDEX" val="e539facaed7a4d6789e0a8188a94695b"/>
  <p:tag name="KSO_WM_UNIT_SUPPORT_UNIT_TYPE" val="[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154054ed1e2fb8032d"/>
  <p:tag name="KSO_WM_TEMPLATE_ASSEMBLE_GROUPID" val="60656f154054ed1e2fb8032d"/>
  <p:tag name="WM_BEAUTIFY_ZORDER_FLAG_TAG" val="6"/>
</p:tagLst>
</file>

<file path=ppt/tags/tag195.xml><?xml version="1.0" encoding="utf-8"?>
<p:tagLst xmlns:p="http://schemas.openxmlformats.org/presentationml/2006/main">
  <p:tag name="KSO_WM_UNIT_VALUE" val="1227*888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11907_1*d*1"/>
  <p:tag name="KSO_WM_TEMPLATE_CATEGORY" val="diagram"/>
  <p:tag name="KSO_WM_TEMPLATE_INDEX" val="20211907"/>
  <p:tag name="KSO_WM_UNIT_LAYERLEVEL" val="1"/>
  <p:tag name="KSO_WM_TAG_VERSION" val="1.0"/>
  <p:tag name="KSO_WM_BEAUTIFY_FLAG" val=""/>
  <p:tag name="KSO_WM_CHIP_GROUPID" val="5e7310da9a230a26b9e88a19"/>
  <p:tag name="KSO_WM_CHIP_XID" val="5e7310da9a230a26b9e88a1a"/>
  <p:tag name="KSO_WM_UNIT_DEC_AREA_ID" val="8b273ce17aac49099a6c3a722ecace6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rm&quot;,&quot;fill_mode&quot;:&quot;full&quot;,&quot;sacle_strategy&quot;:&quot;smart&quot;}"/>
  <p:tag name="KSO_WM_ASSEMBLE_CHIP_INDEX" val="ebc5e857474f4790b1ba63bbd955f616"/>
  <p:tag name="KSO_WM_UNIT_PLACING_PICTURE" val="ebc5e857474f4790b1ba63bbd955f616"/>
  <p:tag name="KSO_WM_TEMPLATE_ASSEMBLE_XID" val="60656f114054ed1e2fb802db"/>
  <p:tag name="KSO_WM_TEMPLATE_ASSEMBLE_GROUPID" val="60656f114054ed1e2fb802db"/>
  <p:tag name="WM_BEAUTIFY_ZORDER_FLAG_TAG" val="4"/>
</p:tagLst>
</file>

<file path=ppt/tags/tag196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15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31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0"/>
  <p:tag name="KSO_WM_UNIT_DEC_AREA_ID" val="d9af724aacd940ba88587c69c6737586"/>
  <p:tag name="KSO_WM_UNIT_DECORATE_INFO" val="{&quot;ReferentInfo&quot;:{&quot;Id&quot;:&quot;22f7d0e2fc6540148a36099908562f0b;590ceab586f14f20999948c865f9646b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  <p:tag name="WM_BEAUTIFY_ZORDER_FLAG_TAG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36.xml><?xml version="1.0" encoding="utf-8"?>
<p:tagLst xmlns:p="http://schemas.openxmlformats.org/presentationml/2006/main">
  <p:tag name="KSO_WM_SLIDE_ID" val="diagram20220058_2"/>
  <p:tag name="KSO_WM_TEMPLATE_SUBCATEGORY" val="25"/>
  <p:tag name="KSO_WM_TEMPLATE_MASTER_TYPE" val="0"/>
  <p:tag name="KSO_WM_TEMPLATE_COLOR_TYPE" val="0"/>
  <p:tag name="KSO_WM_SLIDE_ITEM_CNT" val="0"/>
  <p:tag name="KSO_WM_SLIDE_INDEX" val="2"/>
  <p:tag name="KSO_WM_TAG_VERSION" val="1.0"/>
  <p:tag name="KSO_WM_BEAUTIFY_FLAG" val="#wm#"/>
  <p:tag name="KSO_WM_TEMPLATE_CATEGORY" val="diagram"/>
  <p:tag name="KSO_WM_TEMPLATE_INDEX" val="20220058"/>
  <p:tag name="KSO_WM_SLIDE_LAYOUT" val="a_b_d"/>
  <p:tag name="KSO_WM_SLIDE_LAYOUT_CNT" val="1_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RATIO" val="1.777778"/>
  <p:tag name="KSO_WM_SLIDE_BACKGROUND" val="[&quot;general&quot;]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31.1},&quot;minSize&quot;:{&quot;size1&quot;:17.8},&quot;normalSize&quot;:{&quot;size1&quot;:17.8},&quot;subLayout&quot;:[{&quot;id&quot;:&quot;2023-11-30T19:19:26&quot;,&quot;maxSize&quot;:{&quot;size1&quot;:100},&quot;minSize&quot;:{&quot;size1&quot;:61.7},&quot;normalSize&quot;:{&quot;size1&quot;:61.7},&quot;subLayout&quot;:[{&quot;id&quot;:&quot;2023-11-30T19:19:26&quot;,&quot;margin&quot;:{&quot;bottom&quot;:0,&quot;left&quot;:1.2699999809265137,&quot;right&quot;:1.2699999809265137,&quot;top&quot;:0.4230000376701355},&quot;type&quot;:0},{&quot;id&quot;:&quot;2023-11-30T19:19:26&quot;,&quot;margin&quot;:{&quot;bottom&quot;:0.025999998673796654,&quot;left&quot;:1.2699999809265137,&quot;right&quot;:1.2699999809265137,&quot;top&quot;:0.025999998673796654},&quot;type&quot;:0}]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BACKGROUND_TYPE" val="general"/>
  <p:tag name="KSO_WM_SLIDE_BK_DARK_LIGHT" val="2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20058_1*i*1"/>
  <p:tag name="KSO_WM_TEMPLATE_CATEGORY" val="diagram"/>
  <p:tag name="KSO_WM_TEMPLATE_INDEX" val="20220058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401453a90b9f4fd5b1215058b8a2f2e8"/>
  <p:tag name="KSO_WM_UNIT_DECORATE_INFO" val="{&quot;ReferentInfo&quot;:{&quot;Id&quot;:&quot;2d2094633d9c481aa0d84a95a0159686&quot;,&quot;X&quot;:{&quot;Pos&quot;:1},&quot;Y&quot;:{&quot;Pos&quot;:2}},&quot;DecorateInfoX&quot;:{&quot;Pos&quot;:1,&quot;IsAbs&quot;:true},&quot;DecorateInfoY&quot;:{&quot;Pos&quot;:0,&quot;IsAbs&quot;:true},&quot;DecorateInfoW&quot;:{&quot;IsAbs&quot;:true},&quot;DecorateInfoH&quot;:{&quot;IsAbs&quot;:true},&quot;whChangeMode&quot;:0}"/>
  <p:tag name="KSO_WM_UNIT_LINE_FORE_SCHEMECOLOR_INDEX_BRIGHTNESS" val="0"/>
  <p:tag name="KSO_WM_UNIT_LINE_FORE_SCHEMECOLOR_INDEX" val="5"/>
  <p:tag name="KSO_WM_UNIT_LINE_FILL_TYPE" val="2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5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5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3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3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4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4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6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6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7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7"/>
  <p:tag name="KSO_WM_UNIT_FILL_FORE_SCHEMECOLOR_INDEX_BRIGHTNESS" val="-0.5"/>
  <p:tag name="KSO_WM_UNIT_FILL_FORE_SCHEMECOLOR_INDEX" val="7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8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8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9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9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x*1_3_1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UNIT_VALUE" val="27*34"/>
  <p:tag name="KSO_WM_DIAGRAM_GROUP_CODE" val="m1-1"/>
  <p:tag name="KSO_WM_UNIT_TYPE" val="m_h_x"/>
  <p:tag name="KSO_WM_UNIT_INDEX" val="1_3_1"/>
  <p:tag name="KSO_WM_UNIT_FILL_FORE_SCHEMECOLOR_INDEX_1_BRIGHTNESS" val="0"/>
  <p:tag name="KSO_WM_UNIT_FILL_FORE_SCHEMECOLOR_INDEX_1" val="7"/>
  <p:tag name="KSO_WM_UNIT_FILL_FORE_SCHEMECOLOR_INDEX_1_POS" val="0.02"/>
  <p:tag name="KSO_WM_UNIT_FILL_FORE_SCHEMECOLOR_INDEX_1_TRANS" val="0"/>
  <p:tag name="KSO_WM_UNIT_FILL_FORE_SCHEMECOLOR_INDEX_2_BRIGHTNESS" val="-0.25"/>
  <p:tag name="KSO_WM_UNIT_FILL_FORE_SCHEMECOLOR_INDEX_2" val="7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8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8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9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9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3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3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4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4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5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5"/>
  <p:tag name="KSO_WM_UNIT_FILL_FORE_SCHEMECOLOR_INDEX_BRIGHTNESS" val="-0.5"/>
  <p:tag name="KSO_WM_UNIT_FILL_FORE_SCHEMECOLOR_INDEX" val="6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6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6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7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7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x*1_2_1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UNIT_VALUE" val="40*39"/>
  <p:tag name="KSO_WM_DIAGRAM_GROUP_CODE" val="m1-1"/>
  <p:tag name="KSO_WM_UNIT_TYPE" val="m_h_x"/>
  <p:tag name="KSO_WM_UNIT_INDEX" val="1_2_1"/>
  <p:tag name="KSO_WM_UNIT_FILL_FORE_SCHEMECOLOR_INDEX_1_BRIGHTNESS" val="0"/>
  <p:tag name="KSO_WM_UNIT_FILL_FORE_SCHEMECOLOR_INDEX_1" val="6"/>
  <p:tag name="KSO_WM_UNIT_FILL_FORE_SCHEMECOLOR_INDEX_1_POS" val="0.02"/>
  <p:tag name="KSO_WM_UNIT_FILL_FORE_SCHEMECOLOR_INDEX_1_TRANS" val="0"/>
  <p:tag name="KSO_WM_UNIT_FILL_FORE_SCHEMECOLOR_INDEX_2_BRIGHTNESS" val="-0.25"/>
  <p:tag name="KSO_WM_UNIT_FILL_FORE_SCHEMECOLOR_INDEX_2" val="6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1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3_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1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2_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3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5"/>
  <p:tag name="KSO_WM_UNIT_TEXT_FILL_TYPE" val="1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9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9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5"/>
  <p:tag name="KSO_WM_UNIT_TEXT_FILL_TYPE" val="1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4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4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5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5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5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5"/>
  <p:tag name="KSO_WM_UNIT_TEXT_FILL_TYPE" val="1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6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6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7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7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8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TYPE" val="m_h_i"/>
  <p:tag name="KSO_WM_UNIT_INDEX" val="1_1_8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x*1_1_1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UNIT_VALUE" val="45*58"/>
  <p:tag name="KSO_WM_DIAGRAM_GROUP_CODE" val="m1-1"/>
  <p:tag name="KSO_WM_UNIT_TYPE" val="m_h_x"/>
  <p:tag name="KSO_WM_UNIT_INDEX" val="1_1_1"/>
  <p:tag name="KSO_WM_UNIT_FILL_FORE_SCHEMECOLOR_INDEX_1_BRIGHTNESS" val="0"/>
  <p:tag name="KSO_WM_UNIT_FILL_FORE_SCHEMECOLOR_INDEX_1" val="5"/>
  <p:tag name="KSO_WM_UNIT_FILL_FORE_SCHEMECOLOR_INDEX_1_POS" val="0.02"/>
  <p:tag name="KSO_WM_UNIT_FILL_FORE_SCHEMECOLOR_INDEX_1_TRANS" val="0"/>
  <p:tag name="KSO_WM_UNIT_FILL_FORE_SCHEMECOLOR_INDEX_2_BRIGHTNESS" val="-0.25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TEXT_FILL_FORE_SCHEMECOLOR_INDEX_BRIGHTNESS" val="0"/>
  <p:tag name="KSO_WM_UNIT_TEXT_FILL_FORE_SCHEMECOLOR_INDEX" val="13"/>
  <p:tag name="KSO_WM_UNIT_TEXT_FILL_TYPE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f*1_1_1"/>
  <p:tag name="KSO_WM_TEMPLATE_CATEGORY" val="diagram"/>
  <p:tag name="KSO_WM_TEMPLATE_INDEX" val="20215697"/>
  <p:tag name="KSO_WM_UNIT_LAYERLEVEL" val="1_1_1"/>
  <p:tag name="KSO_WM_TAG_VERSION" val="1.0"/>
  <p:tag name="KSO_WM_UNIT_SUBTYPE" val="a"/>
  <p:tag name="KSO_WM_UNIT_PRESET_TEXT" val="单击此处输入你的正文，文字是您思想的提炼，为了最终演示发布的良好效果"/>
  <p:tag name="KSO_WM_UNIT_NOCLEAR" val="0"/>
  <p:tag name="KSO_WM_DIAGRAM_GROUP_CODE" val="m1-1"/>
  <p:tag name="KSO_WM_UNIT_VALUE" val="39"/>
  <p:tag name="KSO_WM_UNIT_TEXT_FILL_FORE_SCHEMECOLOR_INDEX_BRIGHTNESS" val="0.35"/>
  <p:tag name="KSO_WM_UNIT_TEXT_FILL_FORE_SCHEMECOLOR_INDEX" val="13"/>
  <p:tag name="KSO_WM_UNIT_TEXT_FILL_TYPE" val="1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f*1_2_1"/>
  <p:tag name="KSO_WM_TEMPLATE_CATEGORY" val="diagram"/>
  <p:tag name="KSO_WM_TEMPLATE_INDEX" val="20215697"/>
  <p:tag name="KSO_WM_UNIT_LAYERLEVEL" val="1_1_1"/>
  <p:tag name="KSO_WM_TAG_VERSION" val="1.0"/>
  <p:tag name="KSO_WM_UNIT_SUBTYPE" val="a"/>
  <p:tag name="KSO_WM_UNIT_PRESET_TEXT" val="单击此处输入你的正文，文字是您思想的提炼，为了最终演示发布的良好效果"/>
  <p:tag name="KSO_WM_UNIT_NOCLEAR" val="0"/>
  <p:tag name="KSO_WM_UNIT_VALUE" val="39"/>
  <p:tag name="KSO_WM_DIAGRAM_GROUP_CODE" val="m1-1"/>
  <p:tag name="KSO_WM_UNIT_TEXT_FILL_FORE_SCHEMECOLOR_INDEX_BRIGHTNESS" val="0.35"/>
  <p:tag name="KSO_WM_UNIT_TEXT_FILL_FORE_SCHEMECOLOR_INDEX" val="13"/>
  <p:tag name="KSO_WM_UNIT_TEXT_FILL_TYPE" val="1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2_2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SUBTYPE" val="d"/>
  <p:tag name="KSO_WM_UNIT_TYPE" val="m_h_i"/>
  <p:tag name="KSO_WM_UNIT_INDEX" val="1_2_2"/>
  <p:tag name="KSO_WM_UNIT_TEXT_FILL_FORE_SCHEMECOLOR_INDEX_BRIGHTNESS" val="0"/>
  <p:tag name="KSO_WM_UNIT_TEXT_FILL_FORE_SCHEMECOLOR_INDEX" val="6"/>
  <p:tag name="KSO_WM_UNIT_TEXT_FILL_TYPE" val="1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3_2"/>
  <p:tag name="KSO_WM_TEMPLATE_CATEGORY" val="diagram"/>
  <p:tag name="KSO_WM_TEMPLATE_INDEX" val="20215697"/>
  <p:tag name="KSO_WM_UNIT_LAYERLEVEL" val="1_1_1"/>
  <p:tag name="KSO_WM_TAG_VERSION" val="1.0"/>
  <p:tag name="KSO_WM_BEAUTIFY_FLAG" val="#wm#"/>
  <p:tag name="KSO_WM_DIAGRAM_GROUP_CODE" val="m1-1"/>
  <p:tag name="KSO_WM_UNIT_SUBTYPE" val="d"/>
  <p:tag name="KSO_WM_UNIT_TYPE" val="m_h_i"/>
  <p:tag name="KSO_WM_UNIT_INDEX" val="1_3_2"/>
  <p:tag name="KSO_WM_UNIT_TEXT_FILL_FORE_SCHEMECOLOR_INDEX_BRIGHTNESS" val="0"/>
  <p:tag name="KSO_WM_UNIT_TEXT_FILL_FORE_SCHEMECOLOR_INDEX" val="7"/>
  <p:tag name="KSO_WM_UNIT_TEXT_FILL_TYPE" val="1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b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ISCONTENTSTITLE" val="0"/>
  <p:tag name="KSO_WM_UNIT_ISNUMDGMTITLE" val="0"/>
  <p:tag name="KSO_WM_UNIT_NOCLEAR" val="0"/>
  <p:tag name="KSO_WM_UNIT_TYPE" val="b"/>
  <p:tag name="KSO_WM_UNIT_INDEX" val="1"/>
  <p:tag name="KSO_WM_UNIT_BLOCK" val="0"/>
  <p:tag name="KSO_WM_UNIT_SM_LIMIT_TYPE" val="2"/>
  <p:tag name="KSO_WM_UNIT_DEC_AREA_ID" val="590ceab586f14f20999948c865f964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VALUE" val="49"/>
  <p:tag name="KSO_WM_UNIT_PRESET_TEXT" val="单击此处添加文本具体内容，简明扼要的阐述您的观点。"/>
  <p:tag name="KSO_WM_UNIT_TEXT_FILL_FORE_SCHEMECOLOR_INDEX_BRIGHTNESS" val="0"/>
  <p:tag name="KSO_WM_UNIT_TEXT_FILL_FORE_SCHEMECOLOR_INDEX" val="13"/>
  <p:tag name="KSO_WM_UNIT_TEXT_FILL_TYPE" val="1"/>
  <p:tag name="WM_BEAUTIFY_ZORDER_FLAG_TAG" val="3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20058_2*a*1"/>
  <p:tag name="KSO_WM_TEMPLATE_CATEGORY" val="diagram"/>
  <p:tag name="KSO_WM_TEMPLATE_INDEX" val="20220058"/>
  <p:tag name="KSO_WM_UNIT_LAYERLEVEL" val="1"/>
  <p:tag name="KSO_WM_TAG_VERSION" val="1.0"/>
  <p:tag name="KSO_WM_BEAUTIFY_FLAG" val=""/>
  <p:tag name="KSO_WM_UNIT_ISCONTENTSTITLE" val="0"/>
  <p:tag name="KSO_WM_UNIT_ISNUMDGMTITLE" val="0"/>
  <p:tag name="KSO_WM_UNIT_PRESET_TEXT" val="线型上下导航版"/>
  <p:tag name="KSO_WM_UNIT_NOCLEAR" val="0"/>
  <p:tag name="KSO_WM_UNIT_VALUE" val="27"/>
  <p:tag name="KSO_WM_UNIT_TYPE" val="a"/>
  <p:tag name="KSO_WM_UNIT_INDEX" val="1"/>
  <p:tag name="KSO_WM_UNIT_BLOCK" val="0"/>
  <p:tag name="KSO_WM_UNIT_SM_LIMIT_TYPE" val="2"/>
  <p:tag name="KSO_WM_UNIT_DEC_AREA_ID" val="22f7d0e2fc6540148a36099908562f0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TEXT_FILL_FORE_SCHEMECOLOR_INDEX_BRIGHTNESS" val="0"/>
  <p:tag name="KSO_WM_UNIT_TEXT_FILL_FORE_SCHEMECOLOR_INDEX" val="13"/>
  <p:tag name="KSO_WM_UNIT_TEXT_FILL_TYPE" val="1"/>
  <p:tag name="WM_BEAUTIFY_ZORDER_FLAG_TAG" val="2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1"/>
  <p:tag name="KSO_WM_TEMPLATE_CATEGORY" val="diagram"/>
  <p:tag name="KSO_WM_TEMPLATE_INDEX" val="20215697"/>
  <p:tag name="KSO_WM_UNIT_LAYERLEVEL" val="1_1_1"/>
  <p:tag name="KSO_WM_TAG_VERSION" val="1.0"/>
  <p:tag name="KSO_WM_BEAUTIFY_FLAG" val=""/>
  <p:tag name="KSO_WM_DIAGRAM_GROUP_CODE" val="m1-1"/>
  <p:tag name="KSO_WM_UNIT_TYPE" val="m_h_i"/>
  <p:tag name="KSO_WM_UNIT_INDEX" val="1_1_1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i*1_1_2"/>
  <p:tag name="KSO_WM_TEMPLATE_CATEGORY" val="diagram"/>
  <p:tag name="KSO_WM_TEMPLATE_INDEX" val="20215697"/>
  <p:tag name="KSO_WM_UNIT_LAYERLEVEL" val="1_1_1"/>
  <p:tag name="KSO_WM_TAG_VERSION" val="1.0"/>
  <p:tag name="KSO_WM_BEAUTIFY_FLAG" val=""/>
  <p:tag name="KSO_WM_DIAGRAM_GROUP_CODE" val="m1-1"/>
  <p:tag name="KSO_WM_UNIT_SUBTYPE" val="d"/>
  <p:tag name="KSO_WM_UNIT_TYPE" val="m_h_i"/>
  <p:tag name="KSO_WM_UNIT_INDEX" val="1_1_2"/>
  <p:tag name="KSO_WM_UNIT_TEXT_FILL_FORE_SCHEMECOLOR_INDEX_BRIGHTNESS" val="0"/>
  <p:tag name="KSO_WM_UNIT_TEXT_FILL_FORE_SCHEMECOLOR_INDEX" val="5"/>
  <p:tag name="KSO_WM_UNIT_TEXT_FILL_TYPE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5697_2*m_h_f*1_3_1"/>
  <p:tag name="KSO_WM_TEMPLATE_CATEGORY" val="diagram"/>
  <p:tag name="KSO_WM_TEMPLATE_INDEX" val="20215697"/>
  <p:tag name="KSO_WM_UNIT_LAYERLEVEL" val="1_1_1"/>
  <p:tag name="KSO_WM_TAG_VERSION" val="1.0"/>
  <p:tag name="KSO_WM_UNIT_SUBTYPE" val="a"/>
  <p:tag name="KSO_WM_UNIT_PRESET_TEXT" val="单击此处输入你的正文，文字是您思想的提炼，为了最终演示发布的良好效果"/>
  <p:tag name="KSO_WM_UNIT_NOCLEAR" val="0"/>
  <p:tag name="KSO_WM_DIAGRAM_GROUP_CODE" val="m1-1"/>
  <p:tag name="KSO_WM_UNIT_VALUE" val="39"/>
  <p:tag name="KSO_WM_UNIT_TEXT_FILL_FORE_SCHEMECOLOR_INDEX_BRIGHTNESS" val="0.35"/>
  <p:tag name="KSO_WM_UNIT_TEXT_FILL_FORE_SCHEMECOLOR_INDEX" val="13"/>
  <p:tag name="KSO_WM_UNIT_TEXT_FILL_TYPE" val="1"/>
  <p:tag name="KSO_WM_BEAUTIFY_FLAG" val=""/>
</p:tagLst>
</file>

<file path=ppt/tags/tag274.xml><?xml version="1.0" encoding="utf-8"?>
<p:tagLst xmlns:p="http://schemas.openxmlformats.org/presentationml/2006/main">
  <p:tag name="KSO_WM_SLIDE_ID" val="diagram20220058_1"/>
  <p:tag name="KSO_WM_TEMPLATE_SUBCATEGORY" val="25"/>
  <p:tag name="KSO_WM_TEMPLATE_MASTER_TYPE" val="0"/>
  <p:tag name="KSO_WM_TEMPLATE_COLOR_TYPE" val="0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20058"/>
  <p:tag name="KSO_WM_SLIDE_LAYOUT" val="a_d"/>
  <p:tag name="KSO_WM_SLIDE_LAYOUT_CNT" val="1_1"/>
  <p:tag name="KSO_WM_SLIDE_TYPE" val="text"/>
  <p:tag name="KSO_WM_SLIDE_SUBTYPE" val="picTxt"/>
  <p:tag name="KSO_WM_SLIDE_LAYOUTTYPE" val="topbottom"/>
  <p:tag name="KSO_WM_SLIDE_SIZE" val="888*504"/>
  <p:tag name="KSO_WM_SLIDE_POSITION" val="36*1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3-11-30T19:19:26&quot;,&quot;maxSize&quot;:{&quot;size1&quot;:20},&quot;minSize&quot;:{&quot;size1&quot;:11.2},&quot;normalSize&quot;:{&quot;size1&quot;:11.2},&quot;subLayout&quot;:[{&quot;id&quot;:&quot;2023-11-30T19:19:26&quot;,&quot;margin&quot;:{&quot;bottom&quot;:0.025999998673796654,&quot;left&quot;:1.2699999809265137,&quot;right&quot;:1.2699999809265137,&quot;top&quot;:0.4230000376701355},&quot;type&quot;:0},{&quot;id&quot;:&quot;2023-11-30T19:19:26&quot;,&quot;margin&quot;:{&quot;bottom&quot;:0.847000002861023,&quot;left&quot;:1.2699999809265137,&quot;right&quot;:1.2699999809265137,&quot;top&quot;:1.2699999809265137},&quot;type&quot;:0}],&quot;type&quot;:0}"/>
  <p:tag name="KSO_WM_SLIDE_RATIO" val="1.777778"/>
  <p:tag name="KSO_WM_SLIDE_BACKGROUND" val="[&quot;general&quot;]"/>
  <p:tag name="KSO_WM_SLIDE_BACKGROUND_TYPE" val="general"/>
  <p:tag name="KSO_WM_SLIDE_BK_DARK_LIGHT" val="2"/>
</p:tagLst>
</file>

<file path=ppt/tags/tag275.xml><?xml version="1.0" encoding="utf-8"?>
<p:tagLst xmlns:p="http://schemas.openxmlformats.org/presentationml/2006/main">
  <p:tag name="KSO_WM_TAG_VERSION" val="1.0"/>
  <p:tag name="KSO_WM_BEAUTIFY_FLAG" val="#wm#"/>
  <p:tag name="KSO_WM_UNIT_TYPE" val="a"/>
  <p:tag name="KSO_WM_UNIT_INDEX" val="1"/>
  <p:tag name="KSO_WM_UNIT_LAYERLEVEL" val="1"/>
  <p:tag name="KSO_WM_UNIT_VALUE" val="22"/>
  <p:tag name="KSO_WM_UNIT_ISCONTENTSTITLE" val="0"/>
  <p:tag name="KSO_WM_UNIT_HIGHLIGHT" val="0"/>
  <p:tag name="KSO_WM_UNIT_COMPATIBLE" val="0"/>
  <p:tag name="KSO_WM_UNIT_PRESET_TEXT" val="感谢观看"/>
  <p:tag name="KSO_WM_TEMPLATE_CATEGORY" val="custom"/>
  <p:tag name="KSO_WM_TEMPLATE_INDEX" val="20177079"/>
  <p:tag name="KSO_WM_UNIT_ID" val="custom20177079_36*a*1"/>
  <p:tag name="KSO_WM_UNIT_NOCLEAR" val="1"/>
  <p:tag name="KSO_WM_UNIT_DIAGRAM_ISNUMVISUAL" val="0"/>
  <p:tag name="KSO_WM_UNIT_DIAGRAM_ISREFERUNIT" val="0"/>
  <p:tag name="KSO_WM_UNIT_ISNUMDGMTITLE" val="0"/>
  <p:tag name="KSO_WM_UNIT_TEXT_FILL_FORE_SCHEMECOLOR_INDEX_BRIGHTNESS" val="0"/>
  <p:tag name="KSO_WM_UNIT_TEXT_FILL_FORE_SCHEMECOLOR_INDEX" val="5"/>
  <p:tag name="KSO_WM_UNIT_TEXT_FILL_TYPE" val="1"/>
</p:tagLst>
</file>

<file path=ppt/tags/tag276.xml><?xml version="1.0" encoding="utf-8"?>
<p:tagLst xmlns:p="http://schemas.openxmlformats.org/presentationml/2006/main">
  <p:tag name="KSO_WM_TAG_VERSION" val="1.0"/>
  <p:tag name="KSO_WM_SLIDE_ITEM_CNT" val="0"/>
  <p:tag name="KSO_WM_SLIDE_LAYOUT" val="a_b"/>
  <p:tag name="KSO_WM_SLIDE_LAYOUT_CNT" val="1_1"/>
  <p:tag name="KSO_WM_SLIDE_TYPE" val="endPage"/>
  <p:tag name="KSO_WM_BEAUTIFY_FLAG" val="#wm#"/>
  <p:tag name="KSO_WM_COMBINE_RELATE_SLIDE_ID" val="background20176473_13"/>
  <p:tag name="KSO_WM_TEMPLATE_CATEGORY" val="custom"/>
  <p:tag name="KSO_WM_TEMPLATE_INDEX" val="20177079"/>
  <p:tag name="KSO_WM_SLIDE_ID" val="custom20177079_36"/>
  <p:tag name="KSO_WM_SLIDE_INDEX" val="36"/>
  <p:tag name="KSO_WM_TEMPLATE_SUBCATEGORY" val="17"/>
  <p:tag name="KSO_WM_SLIDE_SUBTYPE" val="pureTxt"/>
  <p:tag name="KSO_WM_TEMPLATE_MASTER_TYPE" val="1"/>
  <p:tag name="KSO_WM_TEMPLATE_COLOR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4"/>
  <p:tag name="KSO_WM_UNIT_LAYERLEVEL" val="1"/>
  <p:tag name="KSO_WM_TAG_VERSION" val="1.0"/>
  <p:tag name="KSO_WM_BEAUTIFY_FLAG" val="#wm#"/>
  <p:tag name="KSO_WM_UNIT_TYPE" val="y"/>
  <p:tag name="KSO_WM_UNIT_INDEX" val="4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116">
      <a:dk1>
        <a:srgbClr val="000000"/>
      </a:dk1>
      <a:lt1>
        <a:srgbClr val="FFFFFF"/>
      </a:lt1>
      <a:dk2>
        <a:srgbClr val="FFE8E3"/>
      </a:dk2>
      <a:lt2>
        <a:srgbClr val="FFFFFF"/>
      </a:lt2>
      <a:accent1>
        <a:srgbClr val="FB8397"/>
      </a:accent1>
      <a:accent2>
        <a:srgbClr val="F57BAA"/>
      </a:accent2>
      <a:accent3>
        <a:srgbClr val="E97BC1"/>
      </a:accent3>
      <a:accent4>
        <a:srgbClr val="D580D7"/>
      </a:accent4>
      <a:accent5>
        <a:srgbClr val="B386EA"/>
      </a:accent5>
      <a:accent6>
        <a:srgbClr val="838EFB"/>
      </a:accent6>
      <a:hlink>
        <a:srgbClr val="394F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C9F754DE-2CAD-44b6-B708-469DEB6407EB-1">
      <extobjdata type="C9F754DE-2CAD-44b6-B708-469DEB6407EB" data="ewoJIkZpbGVJZCIgOiAiMjY2MDY2MDk2OTg2IiwKCSJHcm91cElkIiA6ICI5OTg3MDA1NTIiLAoJIkltYWdlIiA6ICJpVkJPUncwS0dnb0FBQUFOU1VoRVVnQUFBdklBQUFOZ0NBWUFBQUJPUW95d0FBQUFBWE5TUjBJQXJzNGM2UUFBSUFCSlJFRlVlSnpzM1hsNGpGZi9QL0QzVEphWm1HeXlKOGhHSkxIRnZyZEtFVjlyOVVHTHAyZ3RiUit0dGorNm9FclJvcnFnOVNpNldGdlZpcUxVbWtvRVRWbzBsaEpCUkpCSUpKbXNzMmJtOTBlZXVac3hrNDBrazBuZXIrdHlNZWZlem96dGZaODU5K2VJOUhxOUhrUkVSRVJFWkZYRWx1NEFFUkVSRVJGVkg0TThFUkVSRVpFVllwQW5JaUlpSXJKQ0RQSkVSRVJFUkZhSVFaNklpSWlJeUFveHlCTVJFUkVSV1NFR2VTSWlJaUlpSzhRZ1QwUkVSRVJraFJqa2lZaUlpSWlzRUlNOEVSRVJFWkVWWXBBbklpSWlJckpDRFBKRVJFUkVSRmFJUVo2SWlJaUl5QW94eUJNUkVSRVJXU0VHZVNJaUlpSWlLOFFnVDBSRVJFUmtoUmpraVlpSWlJaXNFSU04RVJFUkVaRVZZcEFuSWlJaUlySkNEUEpFUkVSRVJGYUlRWjZJaUlpSXlBb3h5Qk1SRVJFUldTRUdlU0lpSWlJaUs4UWdUMFJFUkVSa2hSamtpWWlJaUlpc0VJTThFUkVSRVpFVllwQW5JaUlpSXJKQ0RQSkVSRVJFUkZhSVFaNklpSWlJeUFveHlCTVJFUkVSV1NFR2VTSWlJaUlpSzhRZ1QwUkVSRVJraFJqa2lZaUlpSWlzRUlNOEVSRVJFWkVWWXBBbklpSWlJckpDRFBKRVJFUkVSRmFJUVo2SWlJaUl5QW94eUJNUkVSRVJXU0VHZVNJaUlpSWlLOFFnVDBSRVJFUmtoUmpraVlpSWlJaXNFSU04RVJFUkVaRVZZcEFuSWlJaUlySkNEUEpFUkVSRVJGYUlRWjZJaUlpSXlBb3h5Qk1SRVJFUldTRUdlU0lpSWlJaUs4UWdUMFJFUkVSa2hSamtpWWlJaUlpc0VJTThFUkVSRVpFVllwQW5JaUlpSXJKQ0RQSkVSRVJFUkZhSVFaNklpSWlJeUFveHlCTVJFUkVSV1NFR2VTSWlJaUlpSzhRZ1QwUkVSQTJTUnFPcGtmTm90Vm9VRkJTVXUxMHVsNk9rcEtSR3JuWGp4ZzJrcHFZQ0tPMS9VVkhSSTU5VHJWWkRwOU05OG5tby9tR1FKeUlpSW90UUtwVW9MQ3lzOElkU3FYeW9jLy8yMjIrWVBIa3lVbEpTb05QcGtKaVlXT21QbEpRVXMrZUtqNC9IbURGakVCTVRZM2I3aHg5K2lJa1RKOVpJV0Y2NWNpVldyMTROQU5pOGVUT21UWnVHVTZkT21kMVhwOVBobFZkZXdZNGRPOG85WDE1ZUhvWU5HNGE0dUxoSDdodlZQN2FXN2dBUkVSRTFEQXFGQWhzM2JzUzFhOWV3WnMyYVN2ZGZzV0pGcFFFekpDUUV3NGNQTDNlN3JhMHRCZzhlYk5TV21abUp6ei8vSE0yYk40ZS92ejlVS2hYbXpKa0RPenM3Mk5qWW1EMlBXcTFHejU0OThmNzc3NXRzaTQ2T2hrUWlRYmR1M1V5MkZSUVVJREV4RVlNR0RZSlkvT2pqb3hLSkJIcTlIZ0F3ZnZ4NFpHWm1ZdUhDaFJneVpBaG16NTV0dE8rcFU2ZVFsSlNFWjU5OVZtaTdlUEdpMFQ2R0VmMjB0RFNUYlFFQkFYQnljbnJrUHBQbE1NZ1RFUkhSSTFFcWxUaDQ4Q0MrLy81NzVPVGtJQ3dzckVySFRabzBDZTNidDhlNmRldncybXV2d2MvUEQwQnBPRjY2ZENrbVRKaUE0dUppckZtekJuWjJkcERKWkViSEt4UUs2UFY2b3lDdlZDcXhjT0ZDMk5uWlljR0NCVWJCL1oxMzNzSGpqejl1dGkvdnYvKyswWWk2VHFlRFNxVkNRVUVCVHAwNmhjR0RCME1rRWtHaFVBQW9EZHhpc1JpLy9mWWJkRG9kT25mdWpLeXNMSlB6dXJxNndzN09ya3FmaCtHOHhjWEZBQUNaVElaNTgrYWhXN2R1WmdQM2Q5OTloL2J0MjZOdjM3NUMyOXk1YzgyZWQvdjI3U1lqOSsrOTk1N1pteE95SGd6eVJFUkU5TkNpbzZPeGF0VXFLQlFLaElTRUlDY25wOHJIQmdVRkNTUEc0ZUhoYU5teUpRQUk1d2dNREVULy92MlJtcG9LZDNkM3ZQMzIyMGJIcjE2OUduLy8vYmZ3V3FsVTR0MTMzOFh0MjdmeHlTZWZ3TlBUMDJqLzFOUlVKQ1ltbXUxTFhsNmVVVmhPVFUzRmpCa3poTmNIRGh6QWdRTUhoTmRyMTY1RjY5YXRoYlpseTVhWlBhOWhQd0E0ZnZ3NFB2bmtrd28ra2RKdkJ2UjZQVWFNR0dGMisrelpzL0hFRTA4Z0xpNE8xNjlmeHhkZmZBRUFPSGZ1SEhRNkhmYnQyMmZ5dnNhTUdWUGhUUXhaTHdaNUlpSWllbWpwNmVudzlQVEVNODg4Zys3ZHUyUHMyTEVQZFI2TlJnTzFXaTM4dWl4ZlgxK2twYVdaSEpPY25JeVFrQkFBUUhaMk5oWXNXSURVMUZSOCtPR0hRbmd1NjhjZmY4VHUzYnZOWGwraFVLQjc5KzRtN1VPSERrV2JObTJFMTFldlhzWGV2WHNCbElibjY5ZXZZK3pZc1dqYnRxM1JjZkh4OGZqMTExOWhhL3RQMU5KcXRWQXFsUmd6Wmd6YzNOek05dVA0OGVPNGUvY3VKa3lZWUhaN2NIQXdOQm9OTm03Y2lOR2pSeU1rSkFSS3BSSXJWcXhBU0VnSVBEdzg4TW9ycjVnY3QzejVjcXhjdVZKNC9kSkxMMkhZc0dGbXIwSFdnMEdlaUlpSUh0cS8vdlV2VEp3NEVVRHA2Ty9EZXZYVlY4dmQ1dWZuaC9qNGVLTzJrcElTcEtTa1lOQ2dRUUJLUTNKT1RnNldMMStPOXUzYjQ5S2xTMWk1Y2lVV0xsd0lIeDhmQU1DY09YT3FQTFhHb0gzNzloZzRjS0R3MnNIQlFRankyN1p0Zzd1N081NS8vbm1UNlRNWkdSa0FZQlRrRFFZUEhveWdvQ0N6L1VoUFQwZG1abWFGTjBSZmZmVVZWQ29Wbm43NmFjamxjdnowMDA5UUtCU1lOV3NXbkp5Y3NIVHBVbUhmb3FJaUxGeTRFT1BIajBlSERoMkU5bWJObXBWN2ZySWVEUEpFUkVUMDBLUlNhWTJjWi83OCtXalJvZ1VBSUQ4L0gyKzk5WmF3cldYTGxzak96a1pPVG80d2tuMzU4bVdvMVdvaG5IcDdlK1BiYjcrRmc0TURTa3BLc0diTkdzaGtNZ1FFQkVDbFVnRUF2dnp5UzJ6WnNzWHM5Yk95c3RDeFk4Y3E5emNoSVFIbno1L0hHMis4WVhZT3ZPR213TjdldnNybkJFcHZGQjRzT1ptVmxRVzFXaTJFNzVpWUdHUm5ad3MzVUFBd2E5WXNxTlZxSkNVbFZlazZkKzdjUVZaV0ZzTER3NnZWUDZwZkdPU0ppSWpJNGxxMGFHRXlSOTRnUER3Y0lwRUlseTlmUnA4K2ZRQ1VUbXR4YzNNekd0bDJjSEFBVURwU2Z2UG1UZnozdi84MXFpVFRxMWN2czFOdUFBaWo3RlhWdFd0WEJBWUd3cy9QRC92Mzd6ZVpwbUtvSzI5dVJQN3c0Y01tVTJ2OC9mM1JvMGNQT0RrNVFhUFJRS2xVQ2pkSjI3ZHZ4NEVEQjdCcDB5YjQrZm5oN2JmZlJuRnhNUndkSGZIbGwxL0MzdDRldzRjUHgvcjE2N0YvLzM2VDYwbWxVdXpjdVJNN2QrNDBhdmZ5OHNMWFgzOWRyZmROOVF1RFBCRVJFU0UzTnhkMzc5NUZibTR1NUhJNUNnb0s4T1NUVDhMTHk4dlNYWU5NSmtOd2NEQk9uejR0QlBuVHAwK2phOWV1SnZ0ZXZIZ1IzMzMzSFNJaUlvUWJBNGxFZ2dVTEZxQk5temJ3OFBBd2V3MS9mMytoN0dOVmlNVmk5TzNiRit2V3JVTlVWQlJjWFYyRnZnSC96UE12TzFwdkNQZjc5dTJEU0NRUzJwVktKU0lqSTlHalJ3KzR1N3NES0wyWjhmUHpRMzUrUG80Y09ZS0lpQWlocWsrN2R1MEFBRWVPSEVGYVdobzJiTmdBa1VpRWwxNTZDUys5OUZLVjN3TlpQd1o1SWlLaVJrcWxVdUhpeFl0SVRFekVuVHQzaEhaSFIwY2hVTmFWV2JObUNhUG41Z0oxdjM3OThPT1BQMEtqMFNBOVBSM0p5Y2xHVldXQTB2cnhocm51aHJLVGNya2N6ejMzWExYNkVoVVZKZng2eFlvVldMRmlSYm43VHBzMkRSY3VYTUR5NWN2eCtlZWZJekF3RU1BL29iMXNrRGVVbGZ6bW0yK01icERHakJrRGlVUUNBRUtsblh2MzdzSFB6dys3ZCsrR1dxMDJlUTgzYjk3RW1qVnI4UGJiYnh0VjU4bk16TVRVcVZNcmZZK2ZmZllaV3JWcVZlbCtWTDh4eUJNUkVUVkN5Y25KaUlxS2dscXRob2VIQjU1KyttbjQrdnFXVzAybHRyMzg4c3NtZGVUTEdqQmdBTDc1NWhzY09YSUVWNjllaFkrUER5SWlJb1R0MmRuWmVPdXR0K0RzN0l6bXpac0w3VEtaRFBQbno2L3cybDkvL1RYczdlMkZzRnkyOW54RlZXc0FDUFhxWjh5WWdTVkxsbUR0MnJXUVNxWENpSHpaT2ZLR0d2UXVMaTVHMTFjcWxjSzBJRVBmYjkrK0RXOXZiK3pjdVJNOWV2UXdlbEExUFQwZDgrYk5ROHVXTFZGY1hJeE5temJoOXUzYjZOMjdOOXEwYVFPbFVva1pNMllnTURBUUpTVWx5TW5KRWVyWjM3dDNENnRYcjY2UlZXako4aGpraVlpSUdwblkyRmpFeE1UQXc4TUQvZnIxTXdxcWxtS3VqbnhaM3Q3ZUdEQmdBTFp0MjRiYzNGeTg5dHByUnROVGtwT1RVVkJRZ0xWcjErS0xMNzRRUnNRQm9IUG56aFZlKzRjZmZvQ0RnNFBaL1NxcVdtUGc2K3VMcVZPbll1M2F0VGg4K0RCR2pod0p0Vm9Oa1Voa05FYytNek1URW9sRUdIMEgvbGw0cWttVEpnQUFEdzhQT0RzNzQ4cVZLOEtxdHpObnpqUzYzcjU5KzVDVmxZV3NyQ3hjdTNZTnpabzFRNHNXTFl3cTBZU0hoNk5kdTNhNGZ2MDZGaXhZZ1BYcjF5TTRPQmdwS1NrVmZoWmtYUmpraVlpSUdwSG82R2ljUEhrUzRlSGgrTmUvL21VVWh1c0xwVklKb0hTKys5MjdkeEVhR29xdVhidGk0c1NKbURwMUtueDhmSXhXY3dXQUhqMTY0S09QUGhKS1RSbzg5OXh6eU03T3J0SjFEUStzVHBreUJiMTc5NjVXbjBlTkdnVmZYMS8wNk5FRFFPbTBwUWNyMXFTbXBncVZlUXdLQ3dzQmxFNW5NdWpRb1FPaW82T2gxV3J4OHNzdnc5ZlgxK2lZb1VPSG9sMjdkZ2dLQ29LUGo0L1I3NkdoN0tWQmJtNHVBTk52QWFoaFlKQW5JaUpxSlA3KysyK0xodmkwdERTY09YTUdrWkdSY0hCd3dGOS8vWVd6Wjg4Q0tKM2VVbGhZaVBUMGRNamxjZ0NsM3h3RUJRVWhMQ3dNQVBEZGQ5OUJMQllqSXlNRE1URXg2TisvdjNCdWtVZ2tqT2lYOWY3NzcwT2owZURZc1dOd2QzYzNXMkx5aXkrK2dFUWl3ZlRwMHdHVVZuTjVzQVJrWlVRaWtSRGlnZEtia2JJajcxcXRGamR1M0REcU0xQmFXaEl3RHRwaFlXR0lpNHREOSs3ZE1YcjBhS0Y5OGVMRjZOU3BFMGFNR0dFMGZhZ2lpWW1KUmxPRnFHRmhrQ2NpSW1vRXJsKy9qcDkvL3RtaUkvRXJWcXhBVWxJUzVISTVwa3laZ3RXclYwTXVseU04UEJ4Tm16WkYrL2J0MGFKRkN6ZzZPdUxOTjkvRWYvN3pIL1R2M3g5NnZSNnJWNjlHVEV3TWxpNWRpbVBIam1IRmloV3d0YlhGWTQ4OVZ1RTFRME5Eb2RmcnNYdjNiaHc5ZWhSZHVuUXhxWjB1azhuZzRPQWdWSU1COE1oVFVJcUtpb1I1N3dCdzVzd1pGQmNYbzEyN2RyaDQ4U0t5c3JJZ2xVcUZjcEdHRldyajR1S3dlZk5tQUtYUEN1ajFldUgzNnM4Ly96UjZoa0doVU9ER2pSdTRkdTBha3BPVFlXTmpnL0hqeHd2YnM3T3pzWC8vZmtpbFVyend3Z3Q0L3ZubjBiRmpSemc1T1RIY054QU04a1JFUkEyY1JxUEJ6ei8vRENjbko0d1pNOFppL1lpSWlFQmFXcG9RcE5ldVhTdk1EUytyN0J6NW9xSWlmUFRSUnpoOStqVG16NStQYnQyNm9XUEhqc2pMeThPU0pVdnc3My8vR3hNblRxd3dtSXBFSXJ6enpqdVlPM2N1dnZ6eVM2eGF0Y3JvUmthcjFaWjc3S2VmZm9yVnExY0xyOHZPdlMrUFJxTkJjbkt5OFBBdUFCdzRjQUFPRGc3bzI3Y3ZqaDA3aGxXclZnbmJ4bzhmRHg4ZkgrellzUVBmZlBNTmdvT0QwYXRYTDJ6YnRnMWZmUEVGWG5ubEZkeTlleGNLaFFJaElTSFl1blVyRGg4K0xFeWpzYk96UTNCd01QcjA2UU1mSHg4Y1BIZ1F0Mjdkd2x0dnZRVjdlM3VzWDc4ZWh3OGZ4b1lOR3hBVUZJU1BQLzRZd2NIQmxiNFBxdjhZNUltSWlCcTRVNmRPb2JpNEdNT0hENi9WNjdpNHVPRElrU1BsYnA4K2Zib3dmUVdBMlJCZjFybHo1L0RWVjEraHFLZ0lpeFl0RXVhdDI5blpZZEdpUlZpeVpBbTJidDJLcTFldm1sUzVlWkNkblIwV0wxNE1XMXRieE1iR0lpTWpBL2IyOXBETDViaHk1UXFHRGgxcTlyaWVQWHNhVGRtNWVmTW1qaDgvTHJ4V3E5Vll0bXdadkx5ODRPam9DTEZZaklTRUJPVG01bUxFaUJFQVNxZTNuRHAxQ3FOR2pZSlVLc1dnUVlNUUVSRUJqVVlEZDNkMzJOallZUGJzMmJoNDhTTDY5ZXVIT1hQbVFDcVZJamMzRi92MjdVTmlZcUpRa3JOang0NjRjdVVLSWlJaU1HN2NPSVNHaGlJNE9CaTJ0cllvS2lwQ1hGd2NqaDA3aHBNblR5SW9LQWlyVnEyQ2k0c0x4bzRkS3p4SDhKLy8vQWNUSmt6QWhBa1R6QzVZUmRhRHYzdEVSRVFOV0ZGUkVVNmZQZzB2THkrRWhvWmF1anZWNHVMaUFuZDNkM3owMFVkR0ZWbUEwa1dlRmk5ZWpLMWJ0NXJNT3krUDRjYmgxcTFiMkxKbEM0RFNVcE90VzdmR3VISGp6QjdUdTNkdm82bzFzYkd4UmtIZTN0NGV5Y25KUW9VWm9IUTExNEVEQndybjlQYjJocisvUDZaTW1TSWM4K0FjOXg0OWVtRGt5SkZHNytYMTExOUhXRmdZZHUzYWhlenNiRXlZTUFIZTN0N3c5dlpHdjM3OWpJN1B5OHZENU1tVFVWUlVoR2JObXVIMTExOUhaR1NrMFRjVi92NytXTDE2TlRadDJvUnQyN1pCbzlGVXFlWTgxVjhpZlhXV01TTWlJaUtyRWhNVGc5allXRXljT0pIVEthcEJxOVhpL3YzN2NIVjFoVlFxclhUL2twSVNxRlFxYURRYU9EazVDWXRiR2FoVUtxT0hYMnZEbjMvK2lhWk5tNXA5NlBkQjU4K2ZSM0J3c0ZHMUhMSStEUEpFUkVRTjJHZWZmWWFtVFpzS284RkUxSENJSzkrRmlJaUlyTkhObXpkUldGaUk3dDI3VzdvclJGUUxHT1NKaUlnYXFNVEVSQUNvMGxRTElySStEUEpFUkVRTmtGNnZ4K1hMbDlHOGVmTmFuNXROUkpiQklFOUVSTlFBWldSa1FLUFJvRldyVnBidUNoSFZFZ1o1SWlLaUJpZzFOUlVBcDlVUU5XUU04a1JFUkExUVdsb2FIQndjakZZWEphS0doVUdlaUlpb0Fjckt5akpaUkltSUdoWUdlU0lpb2daR3I5Y2pPenNibnA2ZWx1NEtFZFVpQm5raUlxSUc1djc5K3dBQUR3OFBDL2VFaUdvVGd6d1JFVkVEd3lCUDFEZ3d5Qk1SRVRVd2Nya2NBT0RxNm1yaG5oQlJiV0tRSnlJaWFtQ0tpb29BQUk2T2poYnVDUkhWSmdaNUlpS2lCcWF3c0JBeW1jelMzU0NpV3NZZ1QwUkUxTUFVRlJYQnljbkowdDBnb2xyR0lFOUVSTlRBRkJVVmNVU2VxQkZna0NjaUltcGdGQW9GbWpScFl1bHVFRkV0WTVBbklpSnFZTlJxTmV6dDdTM2REU0txWlF6eVJFUkVEUXlEUEZIandDQlBSRVRVZ09qMWV1aDBPZ1o1b2thQVFaNklpS2dCVWFsVUFBQ0pSR0xobmhCUmJXT1FKeUlpYWtEVWFqVUFjRVNlcUJGZ2tDY2lJbXBBdEZvdEFBWjVvc2FBUVo2SWlLZ0IwZWwwQUFCYlcxc0w5NFNJYWh1RFBCRVJVUU5pQ1BKaU1mK0xKMnJvK0xlY2lJaW9BU2twS1FFQWlFUWlDL2VFaUdvYmd6d1JFVkVEd2hGNW9zYURmOHVKaUlnYUVFT1E1NGc4VWNQSElFOUVSTlNBY0VTZXFQSGczM0lpSXFJR2lDUHlSQTBmZ3p3UkVWRURaQmladDJiRnhjVzRmUGx5alovM3hvMGJTRTFOQlFCb05Cb1VGUlZWdUw5V3EwVkJRVUc1MitWeXVmQ1FzU1VvbFVxajF6cWREcG1abVJicURkVWxCbmtpSXFJR3BDR054TStkT3hmejU4OUhjWEZ4alo1MzVjcVZXTDE2TlFCZzgrYk5tRFp0R2s2ZE9sWHUvdkh4OFJnelpneGlZbUxNYnYvd3d3OHhjZUpFaTl3OEtaVktqQjA3RmhzM2JoVGF6cDgvajRrVEorTFFvVU4xM2grcVcxd3Rnb2lJcUFFeEJIbTlYbDhuMTlQcjlUaDgrREQyNzkrUGxKUVVsSlNVSUNBZ0FFT0hEc1h3NGNNZjZjWmk3Tml4ZVAvOTk3RnYzejQ4ODh3ek5kWm5pVVFpZkQ3ang0OUhabVltRmk1Y2lDRkRobUQyN05rbSswZEhSME1pa2FCYnQyNG0yd29LQ3BDWW1JaEJnd1pWK0Z4Q1lXRWhmdnp4eDBmcTk3aHg0eUNUeVl6YUVoSVNvRlFxMGFwVks2SHR4SWtUc0xXMVJlL2V2Ui9wZWxUL01jZ1RFZFdnNkhzWGNUWTNCYmVLN2lPdE9OdlMzYUU2MUtLSk93SmtudWpjTkFqOXZkdGF1anQxRnVUWHJsMkxQWHYyd05mWEYzMzY5RUZ4Y1RIT25UdUhOV3ZXSUNrcENYUG16Q24zMkZ1M2JtSG16Sm1WWHVPYmI3N0J0bTNieXQzK3pqdnZvRStmUGxYdXMwUWlFVWI1WlRJWjVzMmJoMjdkdXNISnlVbllSNmZUUWFWU29hQ2dBS2RPbmNMZ3dZTWhFb21nVUNpRWM0akZZdnoyMjIvUTZYVG8zTGt6c3JLeVRLN2w2dW9LT3pzN0ZCWVc0cnZ2dnF0eUg4MFpQbnk0U1pDUGpZMkZWQ3BGcjE2OUFKU08wRWRIUjZOOSsvYlFhRFRJeWNrcDkzeGlzUml1cnE2UDFDZXlMQVo1SXFJYUlGY1hZMjN5UWZ5WmM4UFNYU0VMU1N2T1JscHhOdUt5cnVEMzdHUzhHaklFam5iU091OUhYWS9JMzdsekIyKy8vVFlHRGh3b3RHVm1abUxXckZrNGRPZ1FSbzRjaWRhdFc1czl0cVNrQkVxbEVvTUdEVUs3ZHUycWZlMzA5SFRzMkxIRGFINzY4ZVBIOGNrbm4xUjRuRnF0aGw2dng0Z1JJOHh1bnoxN05nSUNBakJqeGd5aDdjQ0JBemh3NElEd2V1M2F0V2pkdXJYUXRtelpNclBuTXV6bjQrT0RJMGVPbE51blNaTW13Y0hCQWV2WHI2K3c3MlhsNStmajFLbFRHRFJvRUtUUzBqOXIwZEhSS0N3c3hMbHo1eXI5RnNQSnlRbFJVVkZWdmg3VlB3enlSRVNQNkx3OEZaOWUrUVY1R29XbHUwTDFSRUwyTmJ4ZXNCbi9MMndZMnJnMHI5TnJHNlozMU5WODdiZmZmdHRrVk5mTHl3dkRody9INXMyYjhmZmZmNWNiNUEzYXRXdUhvVU9IVnZ2YWx5OWZ4bzRkTzR6YXRGb3RsRW9seG93WkF6YzNON1BISFQ5K0hIZnYzc1dFQ1JQTWJnOE9EaFp1RG9ZT0hZbzJiZG9JMjY1ZXZZcTllL2NDQU02ZE80ZnIxNjlqN05peGFOdlcrRnVZK1BoNC9QcnJyN0MxcmIyb2RlalFJV2cwR3ZUdjN4OUE2WU83MzMvL1BRSURBL0hhYTYvaHlKRWpPSERnQUQ3NzdET3p4OXZZMk5SYTM2aHVNTWdURVQyaXd4bm5HZUxKUkxhNkFBZlN6OVY1a0RlRXM3b0s4dVZOelRCTUFiR3pzeXYzV0JjWEY0d1pNd2JCd2NFUGRXMTNkM2VNR1RNR0xWcTBNTmsyZVBCZ0JBVUZtVDB1UFQwZG1abVpHRHQyYkxublRrbEpBUUMwYjkvZTZOc0dCd2NISWNodjI3WU43dTd1ZVA3NTUwM2VaMFpHQmdEVVdwRFhhclg0K2VlZkFRQk5talFCQVB6eXl5L0l5TWpBd29VTDBhNWRPeVFtSmdMQVEzM2JRZGFCUVo2STZCR2N5THFDazFsSmx1NEcxVk1uczVMUXd6MEVqM21HMWRrMURVSGVrdVVRQWVEQ2hRc0FnSUNBZ0hMM2NYTnp3NHN2dmdnQWVQcnBwNkhSYUtwMWplblRwd3ZIVjRlRGc0Tkp5Y21zckN5bzFXbzBhOWFzU3VkSVNFakErZlBuOGNZYmI1aTlXVEhjU05uYjIxZTdmMVZ4K1BCaG94S1RXVmxaMkxScEUxcTNibDJ0NXdYSXVqSElFeEU5Z2tQcGYxbTZDMVRQSFVyL3EwNkR2R0ZxalNXRC9MbHo1eEFYRjRlQWdJQXFqd2EvL1BMTDFmNFdJU3lzL00vMThPSERKbE5yL1AzOTBhTkhEemc1T1VHajBVQ3BWQXB6eTdkdjM0NERCdzVnMDZaTjhQUHpxL1RhWGJ0MlJXQmdJUHo4L0xCLy8zNE1HemJNYUx2aDg2K05FWG1WU29YdDI3ZkR6czVPdVBuWnZYczNsRW9sWG4vOWRaTktRZVdWb2V6VHB3OGNIUjFydkg5VWR4amtpWWdlUWFZeTM5SmRvSHF1cnYrTVZIZEVYaTZYSXk4dkR4a1pHVkNwVkViYk9uVG9VTzJxSmlkUG5zVHk1Y3NobFVyeDl0dHZWL200UVlNR1ZlczY1VEc4NzMzNzloa0ZXcVZTaWNqSVNQVG8wUVB1N3U0QWdKeWNIUGo1K1NFL1B4OUhqaHhCUkVSRWxVSThVSHJEMUxkdlg2eGJ0dzVSVVZGd2RYVTFHZ2szQk95S3BoWTlyTysvLzE2WUdtUW9hVGxseWhTRWhvWWlKQ1RFWlA4dnZ2akM3SG5DdzhNWjVLMGNnendSMFVNcTBldVFyU3AvdFVjaUFNaFdGYUJFcjRPTnFHN1dZRFNNQUpjWDVETXlNcENhbW9xa3BDUmhkVk56WEZ4Y0VCQVFVT1VncjlWcXNYSGpSa1JGUmNIRHd3UHZ2LysrMlZCWjJ3eGxKYi81NWh0NGVYa0o3V1BHaklGRUlnRUFlSHA2QWdEdTNic0hQejgvN042OUcycTFHczg5OTV6SitWYXNXSUVWSzFhVWU3MXAwNmJod29VTFdMNThPVDcvL0hNRUJnWUMrT2Z6citrZ3I5ZnI4Y3N2djZCMzc5N28xS21URU9UdDdlM1JyMTgvczhmczI3ZXZSdnRBOVFlRFBCSFJRN0lSaWFGRDNaVDRJK3VsZzc3T1FqeFEvb2g4UmtZR0RoOCtMSVIzYjI5dlBQNzQ0M0IxZFlXcnF5dTh2YjJGYVNiVmxadWJpL2ZlZXc5WHJseEIzNzU5OGYvKzMvOHpxc2xlbnJpNE9IejQ0WWNQZGMyeW5ucnFLYUZVcEtIT3U0dUxpOUUrU3FVU0RnNE9BSURtelVzZlFMNTkremE4dmIyeGMrZE85T2pSQXgwNmREQTVkMFZWYTREU29MNWd3UUxNbURFRFM1WXN3ZHExYXlHVlNvVVIrWnFlSXk4U2lUQnExQ2dNSFRvVU4yNnczRzFqeHlCUFJFVFVnRHdZNUpWS0pRNGZQb3pFeEVTNHVMaGc4T0RCQ0EwTnJiR0ZnT1J5T1Y1Ly9YVmtaV1hoalRmZXFGWVp5WkNRRUx6MjJtdEdiVVZGUlZpM2JoMEdEQmlBenAwN0F5aXRsNzVod3dZOCtlU1Q2TlNwazhsNXlqNVFtNW1aQ1lsRUlveStBLzhzN21Tbzd1TGg0UUZuWjJkY3VYSUZjWEZ4QUZEdXdsUVZWYTB4OFBYMXhkU3BVN0YyN1ZvY1Bud1lJMGVPaEZxdGhrZ2txcFU1OG9adkRoamtpVUdlaUlpb0FTbGJSMTZwVkdMTGxpMjRkKzhlSG4vODhYS25YanlLeno3N0RPbnA2Zmp3d3cvUnRXdlhhaDNyN2UyTnlNaElvN2JMbHk4REFIcjI3Q25VUjgvSXlNQ0dEUnNRRmhabXN2K0RVbE5UVGNwUkZoWVdBb0RSZlBBT0hUb2dPam9hV3EwV0w3LzhNbng5ZmF2Vjl3ZU5HalVLdnI2KzZOR2pCNERTQjFKcnEySk5kWlUzdGFaRGh3NFZWaFdpK285Qm5vaUlxQUV4ak1pclZDcHMyYklGY3JrYzA2ZFBoNCtQVDQxZkt6TXpFNmRPblVKRVJFU1ZRbnhhV2hyT25EbUR5TWhJWVpyTGcySmpZd0hBYURwTFJmYnMyUU5QVDAvMDd0MGJXcTBXTjI3Y0VHNEFETEt5c2dBWVQ3Y0pDd3REWEZ3Y3VuZnZqdEdqUnd2dGl4Y3ZScWRPbmFwZGUxMGtFZ2toSGlqOUpxVHN0d0tXOU8yMzM1cHRmK21sbHhqa3JSeURQQkVSVVFPVW5KeU16TXhNVEpvMHFWWkNQQUJjdjM0ZFFPa0NTd3NYTGpTN2o2T2pJOTU4ODAwQXBRK09KaVVsUVM2WFk4cVVLV2I3dkdmUEhuVHQyaFhlM3Q1VjZrTnNiQ3hTVWxJUUZSV0ZNMmZPb0xpNEdPM2F0Y1BGaXhlUmxaVUZxVlNLL2Z2M0E0RHc4RzFjWEJ3MmI5NE1BQ2dvS0lCZXJ4Y3EzUHo1NTU5d2MzTjc1RVdVaW9xS3lyMVpxV3RSVVZHVzdnTFZFZ1o1SWlLaUJrWWtFaUU3T3h2ZHUzZXYxUkZYUTRXWXpNeE1vOFdKeWlvN0Z6OGlJZ0pwYVdrSUR3ODMyUzgrUGg3TGx5K0huWjBkWG5ubEZhTnRobThaekMwWWxabVpLVlNuT1hEZ0FCd2NITkMzYjE4Y08zWU1xMWF0RXZZYlAzNDhmSHg4c0dQSERuenp6VGNJRGc1R3IxNjlzRzNiTm56eHhSZDQ1WlZYY1BmdVhTZ1VDcU5xTzU5KytpbFdyMTR0dks1S1dVK05Sb1BrNUdTaGxHVmhZYUd3eW1wNWxFb2xkRG9kVHA0OFdlRituVHAxRXViNkV6SElFeEVSTlRBaWtRZ2xKU1dJaUlpbzFlczgrZVNUZVBMSko2dTgvL1RwMHpGOStuVGh0VUtod0o5Ly9vbDkrL2JoM0xsemNITnp3K0xGaTAxV1YzVnpjNE5VS3NYZXZYdGhaMmNuekQyL2NlTUdNakl5TUhUb1VDUW1KdUxVcVZNWU5Xb1VwRklwQmcwYWhJaUlDR2cwR3JpN3U4UEd4Z2F6WjgvR3hZc1gwYTlmUDh5Wk13ZFNxUlM1dWJuWXQyOGZFaE1Ub2RlWFZxSHEyTEdqY0pQU3MyZFB0R3paVXVqTHpaczNjZno0Y2VHMVdxM0dzbVhMNE9YbEJVZEhSNGpGWWlRa0pDQTNOeGNqUm93QUFOeTlleGVMRmkycTBtZFUyWDRiTm14QVVGQlFsYzVGRFIrRFBCRVJVUU9qMCtrZ2s4bHFiVXBOVGRtMWF4YzJiOTRNZTN0N1BQWFVVNWcwYVpMWnNwV0dFTDV4NDBhc1hidldxRDA4UEJ6ang0OEhVTHB5cTJIS2pyMjl2VkJtMHFCSGp4NFlPWEtrMFJ6NjExOS9IV0ZoWWRpMWF4ZXlzN014WWNJRWVIdDdJeVVsQlFEUXUzZHZvNm8xc2JHeFJrSGUzdDRleWNuSlF2VWJvTFNXLzhDQkF6RnUzRGkrTXo3L0FBQWdBRWxFUVZRQVFHQmdJRFpzMlBEUW4xTlpENzRuYXR4RWVzUHRKeEVSVmR2b0V4OWJ1Z3RrQlhZL05xZE9yN2Q0OFdLMGFORUN6ei8vZkoxZXQ3cEtTa29RR3h1TDd0MjdReWFUUGZMNVZDcFZqVDFncXRWcWNmLytmYmk2dWxhcHZuNUpTUWxVS2hVMEdnMmNuSnlFNmtGRXRZa2o4a1JFUkEyTTRjSE4rczdHeHNha3dzeWpxTWtxTWJhMnR0WDZSc1BHeG9aejE2bk84WGFSaUlpb0FiS3pzN04wRjRpb2xqSElFeEVSTlNDcHFha0FZSGF1T1JFMUxBenlSRVJrbGtUTUVWMXJ4am5hUkEwZi81WVRFVFZpUGQxRHNLN2JOSXp6NzJYVTN0UmVodS82ek1MblhWK0FyY2lteHE0bmhnZ3pReUl4TXlRUzltTGp4N1FlOHd6SHpKQkk5SEJ2VmUzekR2YUp3TXNoZ3hFazg2eDBYeGU3SnRqU2F5Ym10bm1xMnRleEJvWWFGdFl5VDU2SUhoNkRQQkZSSTliYnN6VjhwSzV3dGpOZWdiS1hSMnVJSVVLNkloZGFmZVVMNEZTVmpVaU1nVDd0TWRDblBld2V1RUVJYy9iRFFKLzJhT2xZdlpLSk5pSXh4dnIzeEdDZkRuQ1RWRDZkUkFUQXlkWUJNdHVhZXpDeVB0RnF0UUJLSDlZa29vYU5mOHVKaU9xSlFKa25QdWs4cWNiUCswemNLck5oM0Zaa2d5NXVwUXZkeEdaZU50clcxek1NQUJDVCtYZU45NmVtUGVZWkJnK0pFeExscVRpVGMwTm83KzNSR2wzZFdwcnNiL2dtb0ZrVGQ4eHEvWDltejdrckxSNTNGRG0xMCtGYVpxamNZZ2owUk5Sd01jZ1RFZFVUSXBST1BhbU44NXJUeFMwSVRXenNrYUdVNDJwQnV0RHUzOFFENGM3Tm9OSnBjRUYrQzlKcXpKVlg2alNQMk52cUVVT0VzZjY5b0lNZTM5NDRiclROWCthQlhwNnRUWTR4ZkI3T2RnNW10d1BBa1l6enVLT282ZDdXRGNPcXB5cVZ5c0k5SWFMYXhpQlBSRlJQcEJSbFZXbUJxZmx0bjBaWHQyQjhseHFISDIvOS90RFhpL1R0Q0FBNG1uSEJxSDFFc3k0QVNoOTIzZHh6WnJYT09TMytTMlNyQ3grNlQ5WDFoSGNiK0RrMHhlR004MGd0eWdJQWVFcWNVYUxYWVVmcUtleElQV1Z5akt0ZEUzemI4eis0bkhjYjc1Ny9vYzc2V2xma2NqbUFtcTJwVGtUMUU0TThFVkVqNUNWeFFVVFRBSlRvZFlpK2QxRm9kN2QzeE9OZTRkQkJqN001cFV2VVJ6UU5nSjNJQm1kelU2Q3JaREZ3dGE1ME9vZVAxQlZEZkNPdzdXWmNqY3l4RDNIeVJZRkdnUXlsWEdpVGlPMHdJYUF2OGpURjJKSVNJN1RQYkIySjlxNysrT0JpRklxMEtuUnhDelk2bDlTbTlCc0dMNmtMSmdUME5iblc3dHNKVUpTb0g3blBsbkwvL24wQXFKR1ZVb21vZm1PUUp5SnFoSWI0ZFlRWUltU284cENyTGhMYXh3ZjJoYjNZRmpHWmYyTlYwZ0VBd0xjOS93Tlh1eVpZK2ZmZUtrK2RlVDFzS0VLZC9KQlNsRlVqOCt5bnR4eUFWazYrK0RMNU1BNW5uQWNBalBYdkNYZUpFejY5OGd1S3RLWFRTTHE2QlNQQ05RRFhDKy9ocjl5YkdOYXNNOGI2OXpSN1RrK0pzOWx0aDlML3N1b2duNTJkRFlEbEo0a2FBd1o1SXFKR3hzbFdpdi83MzdTYXNnSmtudWp2M2ZaLzAxSk9QdEkxb2pNdUlkVEpENUcrRVk4YzVKczNjVWVJa3kvMEFCTGxwWXNkaFRyNTRhbm0zWkNVZnhkLzU5K0JsOFFadG1JYlRHMDVBRHJvc1M3NU1IVFE0OERkY3ppU2Z0N29mQzcyVGZCbHQrbTRuSDhIaXkvOFpISzl1cDduWDlOdTNMaFIrVTVFMUNBd3lCTVJOVEtqbW5jVHBwY1lpQ0hDcTYySFFBd1JmczFJUklZeTc1R3VjU0xyTXFhMjdJOXc1MmJ3YitLQlc4WDNIL3BjVDNxM0ExQWE0dS85cjEvZDNWdkJSaVJHcUxNZnZ1citvdEgrUDkvK0F5bUZtZFY2U0xjc3czSFdHT2pUMHRKUVdGajZqSUtycTZ1RmUwTkV0WTFCbm9qb0FWcXRGbXExR21xMUdocU5Sdmk1N0s4TjI2Mk5pMTBURFBQcmJOSSt1a1YzdEhUMFJxNjZDTnRUVHBnOVZpd1NWVmhWUjRkLzVzOHJTdFE0ZmY4cStubTFRYVJ2QkRaZVAvWlEvUlZEaEg1ZWJRQUFoKzcrSmJTZnZuOFZnWTZleU5jb1VLaFZ3bDVzaThFK0hYQlhrWXZ2VTA4aW9ta0EzbXMzcHNKemh6czN3L2Q5WGl0M2UxVWVQSzVQZERvZERoNDhDS0QwUWRmUTBGQUw5NGlJYWh1RFBCRTFLc1hGeGNqUHp6ZjZrWmVYaDRLQ0F1SG5rcEpxUEp6NWhFUGwrOVFqTHdUM2g5VEdEb255VkVTNEJnanRpYm1wR05Hc0N6WmVQNHFpRXZObEM3ZjNubFhodVIrc1dITTA0d0w2ZWJYQkU5NXRzRGtsUm5nUXRqcTZ1QVdqcWIwTTJhb0NKR1JmRTlxdkZXWmd5Y1Zkd3V0MzJ6NE5IZlJZay9RcjFEb3RNaFR5UjZyb1U5UFdyRmxUNitVZ1ZTb1ZkRG9kUkNJUklpTWpJWlZLYS9WNlJHUjVEUEpFMUNEZHUzY1BHUmtaeU16TVJFWkdCdkx5OHBDYm0ydnBibGxVZXhkL1BPNFZEcFZPZzgwM1l2QnBtY1ducmhWbTRQVXpteURYRkpkN2ZLSTh0Y0txTldxZDhRM1F4YncwWktueTRTbHhSZy8zVmppUmRhWGFmUjcrdjFLWWh6SVNqVWI4eXhyczB3RmQzSUx4NDYzZmtWUndGd0NRcnBUanU5UzRhbCt2dHVUbFBkcFVwYW9TaVVSd2RYWGxhRHhSSThFZ1QwUldUYTFXSXowOUhSa1pHY2pJeU1DOWUvZHc3OTY5Uno2dlZDcUZ2YjA5N096c1lHOXZML3phOE5ydzgxbWNxNEYzVVRjNnVRVUNBSGJlT28zN3FnS1Q3UldGZUFCWWZ1bm5hczhiajh0S3d1am0zZERmdTEyMWczeUF6Qk1kWFAyaDFtbHhLRDJ4M0gybXRoeUE1SUowL0hETHRHWjhmKysybU5GcVlKV3ZtVnFZaFhjU3Y2dFdQNnRpd1lJRk5YN09COFhFeENBMk5oWnl1Unc3ZCs3RXBFazF2MG93RWRVdkRQSkVaRlUwR2cxU1UxT1JrcEtDR3pkdUlETXpzMXJITjJuU0JNN096aFgrc0xHeHFmTDV2amhoUFVIKzROMUV0SEZwanAvVC9vRE10bTZtWFp6TXVvTFJ6YnNob21rQTNPd2RVYUNwK25LcEkvODNHbjg4ODIva216bXVxYjBNNzdaOUdscDlDVDYrL0F0SzlEcTQyVHZDMThFVmpyWlN4R2RmZzQxSURLbllEamNLTTNHdlRBMTZjM3A2dEliRTV1RWVrSzBQK3ZYckJ3Q0lqWTFGYW1vcU1qSXk0T1BqWStGZUVWRnRZcEFub25ydnpwMDdRbkJQVFUydDBqRnVibTd3OWZXRmo0OFBmSDE5NGVMaUFqYzN0MXJ1YWYyV3FjckQ0Z3MvbFR0RnBUWmNMN3lIREtVY1BsSlg5UE5xZzEvdW5LblNjUzUyVGZDWVZ6ajBBUGJkL3ROa3U1T3RBejZJR0E4UGlST3lWUVdZMzI0MHZLVXVrUHl2NHN4ZnVUY1JYMlpPL2VHTVJHRlUzODNlRWNQOE91TnF3VjJqZlhZOU52c1IzbW45MEwxN2Q1dzRjUUk2blE1SlNVa004a1FOSElNOEVkVTdPVGs1UW5DL2VmTW1sRXBsaGZ0N2VIZ1loWFpmWDEvWTI5dlhVVyt0UzdFRkZqcUt5N3FDVWMyN1FXSlQ5Zjl5dXJtMWhKM0lCcjluSitPMklzZGt1MXFuaGFmRUNRRGdMbkdDUkd1SG00Vlp1S1BJd1YxRkxpN0swOG85dDVmVUdVKzM2STQ5dC84d0N2SU5nWU9EQXdJQ0FwQ1NrbUxwcmhCUkhXQ1FKNko2b2FDZ0FPZlBuOGVGQ3hlUWxaVlY0YjZ1cnE0SURnNUd5NVl0RVJ3Y3pOQmVSOTVyUHdZNnZhN2M3ZnZ2bnNQcCsxZE4yZy9jUFlmOWQ4NUNyaW1HbmFocTA1YU8zcnVBbEtKTUtFdk16OGxYNlRSWWsvUXI4alFLcEJYZk4xcWR0akpON1dVQWdBSnR4VGVJMXNyZjN4ODNiOTYwZERlSXFBNHd5Qk9SeGFqVmF2ejk5OTg0Zi81OGhWTm1KQklKQWdNREVSd2NqT0RnNEVZL1JjWlN3cDJiVmJpOXZOSHQ2b1Rzc3E0WFZ2elE4c05Vd1FHQUVDZGZBTUR0WXRPUi9vYkFzQkJVWmQ5a0VaSDFZNUFub2pxbDArbHc3ZG8xWExod0FVbEpTV1pydG90RUlqUnIxa3dJN3MyYk40ZElWUDVDUkZRM3hwOWNiUldybllvQU5ITndRNllxMzJTYkdDSTgvcjhGcHA0TjZJMGNkUUdTQ3pMcXVJZTFxMm5UcGdBWTVJa2FBd1o1SXFvVHQyL2Z4b1VMRjNEcDBpVW9GT1lybC9qNSthRjkrL1pvMzc0OUhCeXNhNkVsc2d4YmtRMWFOSEZIa0tNbmdoeTlFU3p6UXJDak42UTJkbmpsejIrZ0tGRWpTNVVQeGYrZURmaDMwR053dDNkRWFsRVcvQnlhWW5uSGlmajE3amxzdTNrQ0YrVnB5RlRXVGIzMzJpU1RsVTRkc3NhVmg0bW9laGpraWFqVzZQVjZYTHAwQ2FkT25TcTN0cnV6c3pNNmRPaUFpSWlJUmoxbHhsM2lCT2NxbG9Sc1lsUDZUSUNyblF4Qk1zOHFIWE5mVllnQ2JkVkxQejRLcWJqOEVvNTI0bi9teUV0czdGQlNaczY5clZncy9GelJPYlQ2RWdRNWV1SFYxdjhIUDRlbXNCR0pqYmJmVStiaFRHNEdGQ1Zxbk14S3dzbXNKTmlKYkRBMXVEK0dOK3VDZkkwQ1N5NUZRU0syeFd1aFF6SE1yek42ZXJURyt1UWorQ1BuK3NPKzdYckQ4SXlKWVlvTkVUVmNEUEpFVk9OS1NrcHc3dHc1bkQ1OUduSzVhZTF1ZTN0N2hJZUhvME9IRGdnTURMUkFEK3VmWi8xN1k2QlArMm9kTTlTdkU0YjZkYXJTdmh1dkg4T0J1N1ZmODk1T1pJUHYrN3hXcFgyLzd2R1MyZmJSemJ0amRQUHU1UjUzNE80NWJFbUpoWmZVR1htYVlsd3J5TUMxd2d3a0YyVGdla0dHMFVPc0xuWk44TGhYT0VZMTd3WjNlMGZrcW91dzVPSXVaUDl2UWF5NWYzMkhwMXAwdzdNQmZUQ3Y3V2ljeUxxTWpkZWk2K3ltcHpZWUh2N21pRHhSdzhjZ1QwUTFScVZTSVNFaEFRa0pDU2d1Tmw0bFZDUVNJVGc0R0IwNmRFQllXQmhzYmZuUFQxbDNGYm00bkgrbjFzNmZveXFzdFhPWHBZZSswb2RVSDFXV0toOHFuUVpUZi84U1JTVXFrKzMyWWx1TTgrK0Z0aTR0ME5yWkYyS0lvQWZ3MjcxTCtQYkdjYU9Rcm9NZVVXa0pPSk9UZ3RsaHcvR1laemc2dUFiZ3krUWorRDA3dVZiZlIyMHhMR2htN3ZrVEltcFkrRDhwRVQyeXdzSkNuRDU5R21mUG5qVVpCYlMxdFVXblRwM1FwMDhmT0RrNVdhaUg5ZC91MnduWWZUdkIwdDE0WkZxOURuUE9iYTJUYTVrTDhVQnBqWGsvaDZZSWMvWkRnVmFCRTVsWHNQL3VXZHhWNUpaN3J0U2lMTXc1dHhYUEIvZkhFTjhJdUVrY2E2dmJkVWF2cjd1RnY0aklNaGpraWVpaDVlYm1JaTR1RHVmUG40ZE9aMXhmWENxVm9sdTNidWpac3llazBxck4vYWE2VTZCVllQU0pqNnUwNy9PLy83ZVdlMVB6dnI3eEd3N2NQWWUvODI1WGVTVmJ0VTZMOWRlT0lEYno3MXI5ZHFTMnViaTRRSy9YbC90UU9SRTFIQXp5UkZSdHhjWEZpSTZPeHJsenBuT3VIUjBkMGJOblQzVHQyaFYyZHVVL3NFaFVtN0pWQmNJOCtPcXk1aEFQc0k0OFVXUENJRTlFVmFiVDZSQWZINDhUSjA1QXBUS2UxdURtNW9aZXZYcWhZOGVPRUl2RjVaeUJpT3FDU0NUaTFCcWlSb0JCbm9pcTVPclZxemh5NUFoeWNveFh3L1R4OFVHZlBuM1FwazBiQy9XTWlCNGtFb2xNYnJhdGtWS3BSSFoyTnR6ZDNSOTZpcDdoZUhNeU16UGg0ZUZScGNFSHJWWmJvdy9wNjNRNjVPYm1sdHUzUjZIUmFGQlNVbUwwbWVsME9xaFVLa2drRWc2Mk5DQU04a1JVb1p5Y0hPemZ2eDgzYjk0MGFuZDJkc2JBZ1FQUnRtMWJDL1dNaUNxU21aa0pwVkpwRmMrb2FEUWFpTVZpb2VLT3dZVUxGekJ2M2p3c1diSUVQWHYyTk5xbVVDZ2dsVW9yWFBWNTU4NmQyTHAxSzFhdFdvV1dMVnNhYlNzcUtzSnJyNzJHRmkxYTRLT1BQcXEwajU5OTlobnUzYnVIbFN0WFZtbWxhWlZLaGZ6OGZIaDZtbC9yNGVlZmY4YjY5ZXV4ZXZWcWhJV0ZWWHErQjhYRnhTRW5Kd2NqUjQ0MDJiWm16UnFjUEhrU1VWRlJRdHZwMDZleGFORWlyRm16QnVIaDRTYkhYTDE2MVdTZ3BxcWFObTJLME5EUWh6cVdIZzJEUEJHWnBWS3BjUHo0Y2Z6eHh4OUdYOUhiMnRxaWQrL2U2Tk9uRDB0SUV0VlRocUNabEpTRWlJaUlXcjNXblR0M3NIdjNicHc1Y3daWldWbHdjSEJBY0hBd25uMzJXWFRxVlBrNkJ6cWREdlBuejRkTUpzUDgrZk9yOU8rS1JxUEJ2SG56NE96c2pJVUxGNVk3d2p4NDhHQkVSVVZoNGNLRldMZHVuVkhsckxWcjF5SW5Kd2R6NXN5cDlIcEtwUkt4c2JIbzNiczM3dDY5aTZTa0pCUVZGYUd3c0JBRkJRVW9LQ2hBZm40Kzh2THlJSmZMSVpmTFVWUlVCSWxFZ3IxNzk1cjA3L2J0MjlpMGFSTzh2YjBobDh2eCsrKy9WM2g5aVVSaThsbWVQSGtTMGRIUkNBa0pNUnZNcSt2Nzc3L0h5Wk1uSVpGSXFuV2NXcTFHdDI3ZHNIVHAwa2Z1QTFVZi94Y21JaFBYcmwzRG5qMTdUR3JCaDRlSFkvRGd3WEIyZHJaUXo0aW9LdlI2UFJ3ZEhSRWZINC9RME5CYUhaWGZzMmNQamgwN2h2RHdjTFJyMXc3cDZlazRlL1lzenA0OWk5bXpaMlBJa0NFVkhpOFdpL0hFRTAvZ3M4OCt3NUlsUzdCZ3dZSkt3L3pISDMrTWl4Y3ZZdEtrU1VKSXpzbkp3Y1dMRjAzMjdkT25EMDZkT29XNHVEaklaRElBcGROa3pwNDlpeTVkdXFDb3FBaXhzYkZHeDdScDB3WWVIaDdDNitqb2FDaVZTZ3diTmd6SnljbFl0bXlac0UwcWxjTE96ZzRGQlFVSURnNUdxMWF0NE9ycWlxWk5tNkpwMDZiUWFyWENJbDFBYWJHQWhRc1hRcUZRUUt2VjRvTVBQaWozZmVwME9xalZhbmg3ZTJQYnRtMUcyMTU1NVJWY3VIQUJTNWN1eGZyMTYrSG8rT2dsVTBORFEvSDU1NTlYNjVpbFM1Znl3V29MWXBBbklvRmFyY2JCZ3dlUm1KaG8xTzdwNllsaHc0YWhSWXNXRnVvWkVWV0hYcTlIcTFhdGtKaVlpTDE3OTJMY3VIRzFkcTJCQXdkaXlwUXBhTktraWRCMi9QaHhmUERCQjlpK2ZYdWxRUjRBaGc0ZGlzTENRbXpjdUJFclY2N0VPKys4VSs3MGxiVnIxeUk2T2hxalJvM0NjODg5SjdSZnZYb1ZTNVlzS2ZjYW4zNzZxVWxiZG5ZMi92ampENVAyQlFzVzRQSEhId2RRK2xuKzlOTlB3b0oyS3BVS1c3ZHVoVXdtZzB3bWcxZ3N4dG16Wi9IMjIyOWo0c1NKd25IbUtCUUt6SnMzRDFsWldRZ01ESVJPcDhPeVpjdmc1ZVZsc205bVppYVdMbDJLSzFldVlNcVVLU2JiWlRJWlhuLzlkY3lkT3hmLy9lOS9NV2ZPSEx6Ly92c0FTZ2RqRkFvRkZpNWNhUFJlQVdEanhvM0NOeE1QM2pRcEZBcGN2bnk1M1A2Yms1K2ZiM1NqUW5XTFFaNklBQUNwcWFtSWlvcENZZUUvSzRBNk9EamdpU2VlUUpjdVhhbzBKNVNJTE0rd3BvT2JteHRHamh5SnZYdjNZdWZPblJnNWNtU3RqTXkzYnQzYXBPM3h4eC9Ic21YTFVGQlE5UktnNDhhTnc1MDdkM0Rnd0FGNGUzdmpoUmRlTU5sbjdkcTErUG5ubnpGMDZGRE1uRG5UYUZ1UEhqMXc4T0RCNnIrQi96RjhibUt4MkdncXpNbVRKNUdXbG9aWnMyWUJLSjNtNHVQalUrM3p5K1Z5dlBmZWUwaEpTY0d5WmNzUUVCQ0EyYk5uWTlhc1daZzdkNjR3QlVxbjArSElrU1A0OHNzdkFaU09lSGZ2M3Qzc09idDI3WW9aTTJiZ2lTZWVFUG9PL0RPMXF1ejdNUHo2d2ZkWFZtcHFxdkErcTZOSGp4N1ZQb1pxQm9NOFVTT24xV3B4OU9oUm8xRXBrVWlFcmwyN29uLy8vdFdlTDBsRWxsVlNVZ0lBc0xHeEVjTGgzcjE3c1diTkd2VHIxNjlPUWxkNmVqcDBPbDIxSDRCODlkVlhvZEZvTUhEZ1FMUGIvZjM5TVdyVUtNeWNPZE5rY0VFa0VrRWtFdUgwNmRNVlhxTk5telpvMnJTcFNmdVdMVnZ3NDQ4LzRzQ0JBMEpiU1VrSnZ2MzJXd0NsQzIwOUxLMVdpOW16WnlNL1B4OHJWNjRVSG03OTVKTlBzSHIxYXN5Wk13ZVBQZllZZXZic2lSOSsrQUczYnQxQ256NTk4T3FycjFaYTFXYnMyTEhDcncwajhCOS8vREZPbno1dE5DSi84dVJKTEZxMENGT25UaTEzVG4zcjFxM3g4Y2YvTEJTWGxaV0ZxMWV2b212WHJrYi9GeVFrSk1EZjN4OCtQajdZdlh1MzhHZU82aDZEUEZFamR1Zk9IZXphdFF0NWVYbENtNnVySzhhT0hmdFFJMDZOVVlpVEw1SUwwaTNkRGFySFFweDg2L1I2aHBGbFF3V1lpSWdJQkFRRUlDWW1Cb2NQSDBaTVRBekN3c0lRR2hwYW81VkdkRG9kOHZQejhmZmZmK1BycjcrR2k0c0xac3lZVWVseFJVVkYwR3Exd3VzWFgzd1JBSkNYbHljOHAxTmNYSXk4dkR4aDJrcCtmcjZ3djRPRGd6QzFRNlZTWWRHaVJSVmV6MUFCWisvZXZkaTRjU1AyN05sVDdnajFMNy84Z2x1M2JsWDZIaXBqYTJ1TE9YUG13TTNORGQ3ZTNrSzdrNU1USmsrZWpJeU1ESnc0Y1FJblRwd0FBQXdaTWdRdnZQQ0MyUnNPb0xSaVRWRlJFWURTOTEvUmRKN3FFSXZGY0hCd0VGNWZ2WG9WSzFhc3dOYXRXNFdGeGdCZzllclZtRFJwRW9LQ2dqQmh3b1FhdVRZOUhBWjVva2JxMkxGak9IMzZ0RkZGbW80ZE8yTElrQ0Zja2JVYWdtUmVEUEpVb1NDWjZmem4ybFIyUk43QTFkVVZvMGFOUXNlT0hmSFhYMy9oeXBVcndyTXdocWtpUGo0K1JsTnZKQklKSWlJaXFqUWRaK25TcFlpSmlSRmVEeGd3QUMrKytDTGMzTndxUFhiWnNtV0lqNCt2ZEoveXpKbzFDeU5HakRCcW16bHpKb1lPSFdyVWxwNmVqbW5UcGdtdnRWb3RsRXBsdVF0blpXVmw0ZHR2djRXbnB5ZXlzcklxZXh1Vk1veUNLNVZLWExseUJXZk9uRUY4ZkR4U1VsSWdrOG53MUZOUG9WV3JWdmpsbDE5dzhPQkJIRHg0RUg1K2ZnZ05EVVdMRmkzUXJGa3p1TG01b1Ztelp2ajY2Njl4Ky9adEFJQ1hsNWRKa05mcGRBODFIVklrRW1INTh1VTRlZklrZ0gvK0xFMmJOczNvZkVxbEV1dlhyOGZYWDM4Tm9QUWgyYklqK1ZSM0dPU0pHcG1DZ2dMczJMRURHUmtaUXB0RUlzSElrU01mcXBaeFl6ZklwejJPWnB5SERseEZrMHlKSVVLa2I0YzZ2V2JadWQ0UENnZ0lRRUJBQUFBZ0l5TURTVWxKa012bHlNdkx3MTkvL1dXeWlKU3JxMnVWUnUyN2Rlc0daMmRuNU9Ua0lDVWxCZEhSMFVoSlNjRzhlZk1RR0JoWTRiR1RKMC9HcUZHanF2cjJCUGZ1M2NQcTFhdk5ick94c1RGNUFMTzY1WEkvK2VRVHFOVnF6SjQ5RzRzWEx3WlErazNBb1VPSFRQWTFoT3JmZi84ZDkrN2RNOW9tbFVyUnZIbHpIRHQyRE5ldlg4ZU5HemVnMCtuZzVPU0VidDI2WWZUbzBiQzF0VVhIamgzaDZlbUp5TWhJcEtTa0lEWTJGZ2tKQ1lpSmlSRitUd0ZneFlvVjJMQmhBL1I2UGRhdFc0ZUVoQVFBd0Y5Ly9RV05SZ09nOUNaRXE5VWFUWm04ZHUwYUFPRHk1Y3ZDczFDT2pvNUcwMnhFSWhGR2p4Nk54eDU3REFCdy92eDVSRVZGNGVXWFh6WWFrVit4WWdYNjkrOHZ6TjB2VzlhVDZoYURQRkVqa3BhV2hoMDdkaGlWQ3ZQMzk4ZS8vdld2R2lsZDFoaTFjdkxCUUo4T09KeVJXUG5PMU9nTTlldUVZRWZ2eW5lc1FZWlIxTXBXN3pTTXd0ZUV5TWhJUkVaR0FpaXQ4dkxiYjc5aCtmTGxtRDkvUHI3Kyt1c0tSL1ZEUWtJZTZwb3BLU25sYnR1d1lZTXd0OTJndkpIMzhtUmtaR0RxMUtsbzNyeTUwSmFUazRPdnZ2cktaRi9EdVk4ZVBXb3lFdDYwYVZOODlORkhPSC8rUEVKQ1FqQmd3QUJFUkVTZ1ZhdFdFSXZGK1BQUFB6RjM3bHlzWExsU1dEd3FLQ2dJUVVGQm1EeDVNb3FMaTVHVWxJU1VsQlNVbEpTZ2MrZk93cm5ML2g1LzhNRUhrTXZsUnRlZU4yK2VTVi9YclZzbi9Eb3NMRXdvTjZuUmFHQmpZMk0wNVVxaFVBQUF1blRwWXZSbnhkYldGa0ZCUWVqVHAwOUZIeUhWQVFaNW9rYmk5T25UT0hyMHFQRGFVTHVaL3hBL3VvbUJmWEQ2L2xVVWFCV1c3Z3JWSTI3MmpwZ1EyTGZPcjJ0dWFrMWRFb2xFR0RCZ0FPTGo0eEVkSFkzNCtIajA2OWV2VHZ2d3hCTlBHQVZlQU1qTnpUVUtzWldaUFhzMjJyZHZiM1RERUJnWWFIWkUzbEIrOHQxMzN5MTN2dnFXTFZ1UW1KaUlrcElTRkJZVzRxKy8vZ0lBbkR0M0RrRHBOd3huejU0MWU2eWpveU9lZnZycEN2djd6VGZmQ0NQMzA2Wk5RMmhvS041ODgwMWhlMEpDQWo3NjZDTXNXN1pNdUhrcSt5MkZVcWxFY1hHeDBlSlUxNjlmQjFBNjJsOTJSTDZrcEFTcHFhbEcrem80T05UNjRtTmtpa0dlcUlIVGFyWFl0V3NYcmw2OUtyUTVPVG5oMldlZjVRT3ROY1RacmduKzIzVXFQazgraUlUc2E1YnVEdFVEWGQyQzhYcm9VRGpZMUgxOWJVc0hlWU9nb0NBQXBmWFFLNkpTcVhEczJMRnFuOTlRRjkyYzFxMWJvMy8vL2tadGQrN2NxVmFRYjkrK2ZiWDdWSmwzMzMyMzNNV1RLcHBqM3FsVEozejAwVWNWbnRzd3ZlWDY5ZXVReStXSWlJZ3dxclJqcVBNdms4bk1WdUJSS0JSSVNVbkJCeDk4SUN4RVpXZG5CNmxVaWxXclZxR2twTVRvbTVXalI0OGFEUTQxYjk2OFdwOHYxUXdHZWFJR1RDNlg0L3Z2djhmOSsvZUZObjkvZjR3Yk44Nm9NZ0U5T2tjN0tlYTJlUXEvM2J1RXM3a3BTQzNLUWxweCtVR0RHcDRXVGR6aEwvTkE1NlpCR09EZHptTDlxQzlCUGkwdERRRE1MblpVbGtLaGVLZ0FXSGJlK0lPT0hUdG1OSGdCd0dTbGFrdll1bldyU2IvZmVPTU51TG01WWNHQ0JXYVBlZlBOTjZzMTlmSEhIMytFV0N5dTlyY2c2ZW5wR0Q1OE9GNTk5VlZjdlhvVk0yZk94SHZ2dlllZVBYdmk4dVhMZU8yMTEvRFNTeTloMkxCaHdqRUtoUUxSMGRGR2JWUzNHT1NKR3FocjE2NWgxNjVkVUt2VlFsdTNidDBRR1JuSnhaMXFVWC92dHVqdjNkYlMzYUJHckM2RC9QMzc5M0htekJrTUdqVElhTDUyZkh3OGpoNDlDbWRuWjNUdDJsVm9UMHRMdzVrelp4QVpHU2tNSnJpNnVtTGZ2bjNWdm5aS1NrcTU1UzAxR28wd3Y5dmd3UWQ1TGFIczlCUUFpSW1Kd2QyN2R6Rmh3b1J5Sy93VUZCUlUrV0hTMk5oWUhEdDJESU1IRDY3MEJxb3N1VnlPZ29JQ1lZNytnOExEdy9IMDAwOWozYnAxQ0FvS1FtaG9LQTRkT29STm16WWhOemNYd2NIQjVkYW1wOXJGSUUvVUFCMC9mbHlvUnd5VXpvZC82cW1uMExZdEF5WlJRMWRSMVpxYXBsS3A4UEhISDJQVHBrMW8zNzQ5N08zdGNldldMVnkrZkJuMjl2WjQ1NTEzSUpQSmhQMVhyRmdoVk1xWk1tVktyZlZyeUpBaEppVXA3OXk1WTFUbU1qQXdFRU9HRExIWXdFWnljakkrKyt3emhJU0VsTHNBbGw2dlIxNWVudGw2OGpxZERtbHBhZEJxdGREcjlUaHg0Z1ErL1BCRCtQajQ0RC8vK1UrMStuTCsvSGtBUUt0V3JjcmQ1L25ubjhmMTY5Y3hkKzVjTkczYUZKbVptUmd3WUFDZWZ2cHBCQWNIVit0NlZITVk1SWthRUpWS2hSOS8vTkhvNFN4SFIwYzgrK3l6OFBXdDIwVnBpTWd5REJWVTZpS2dlbnA2WXRxMGFZaUppY0dmZi82SjR1Sml1THU3SXpJeUVzODg4d3hhdEdoaHRIOUVSQVRTMHRMcXhlaHQ1ODZkalI2SVZTcVZkWEx6bzlmcmNmRGdRZnozdi8rRm82TWozbnZ2dlhLL1BVbEpTWUZPcHpQNTkxdWowZUNERHo1QVltSWl4R0l4MXExYmgyZWZmUmI5K3ZYRGpCa3pqRzZlRENRU0NieTh2TXl1RTNMaXhBblkyZG1WTzlpajArbHc3ZG8xdlBycXEvanFxNjl3K3ZScGRPblNCU05HakdDSXR6QUdlYUlHNHY3OSs5aStmYnZSaW9mTm1qWERzODgrS3p6a1JFUlVrK3p0N2ZITU04L2dtV2VlcWRMKzA2ZFB4L1RwMDRYWEZ5NWNNRnNpc1NvcW1pTnZVRkpTZ3JpNE9FZ2tFbHk2ZEFrQWpCNzAvT3FycnlDUlNLRFZhbkhvMEtFcURYaTgrT0tMdUhuenBsR2I0ZVpwNmRLbEpqZFFnd1lOd3B3NWM2RFJhSER5NUVuODhNTVB1SGJ0R3RxMmJZdDMzMzBYSGg0ZUFJQkxseTRoTmpZV3pzN09rRXFsVUt2VitQWFhYeUdSU0l5bUp3SEErKysvai9qNGVMejExbHNBU2grVVRVaEl3R09QUFliZmYvOGRVcWtVdHJhMndnK2d0UERCakJremtKS1NndVRrWkdnMEdrZ2tFclJyMXc0blRwekFFMDg4SVV4M01rekpQSGZ1SEU2Y09JSDQrSGprNWVWaHlaSWxXTFJvRVg3NTVSZHMzcndacjd6eUNscTNibzBPSFRvZ0xDd01QWHYyaEVRaXFmUXpwSnJESUUvVUFLU2xwV0g3OXUzQ1lpQkE2V2pULy8zZi85WEpDQk1SMVI5MU9TTC9xUHo4L1BEeXl5OC8xTEhaMmRuWXNtVkxoZnZZMk5nZ09qb2FPVGs1RUlsRW1EaHhvdEczQVgvODhRZHUzTGdCQVBEMTlVejU5M0lBQUNBQVNVUkJWSzNTbEpSbm5ubkdhTUNrTWdFQkFkQnF0WGpwcFpkdzY5WXQrUGo0WVBiczJTYlBLNG5GWXV6WnM4ZG9IWURBd0VBc1dyUUk3dTd1UnVlVXlXU1lPblVxQmcwYUpGeGoxNjVkK08yMzM1Q2RuUTJ0Vmx1bHZrVkdSaUkvUHg4Nm5RNWp4NDRWMmcwbE1hT2lvdUR1N280K2ZmcWdaOCtlNk55NU04UmlNVWFPSElrQkF3Wmc3OTY5T0hIaUJINzY2U2YwN3QyNzNOS2JWSHRFK3VxdWtFQkU5VXBxYWlxKysrNDc0Ujl1a1VpRWtTTkhva09IdWwxTmtvanFoOVRVVkd6WnNnV1RKMCtHdjcrL3BidEQvMk5ZVWJWTGx5NFZEckRvZERwb3RWclkydHFXdTE5bEQ4RHE5WHBvdFZyaGgwNm5FMjRheXQ0OFNLVlNpTVZpSEQxNlZGalFDeWo5aHZmYmI3L0Y4T0hERVJZV1Z1bE5ZV1ptcHZCTkF0VXRCbmtpSzVhYW1vcnQyN2NMSXpoTm1qVEJNODg4WTdRU0lSRTFMcmR1M2NMbXpadngzSFBQSVRBdzBOTGRJYUpheEtrMVJGYnF4bzBiMkxGamh4RGlYVnhjTUhueVpMTUxmUkJSNDJFWVBhM0tISElpc200TThrUldLRGs1R1R0MzdoVCtvM1oxZGNXVUtWT3FYR3VZaUJvdXczUU1Cbm1paG85Qm5zaktKQ2NuNDRjZmZoQWVhSE4xZGNVTEw3eGd0dHdZRVRVK2hpRFBtYk5FRFIrRFBKRVZ1WExsQ243NjZTZmhQMmgzZDNkTW5qeVpJWjZJQkp4YVE5UjRNTWdUV1lsTGx5NWg5KzdkUW9qMzlQVEVwRW1UV0NPZWlJeHdhZzFSNDhFZ1QyUUZMbDI2aEtpb0tPRzF0N2MzSmsyYXhGSmZSR1NDVTJ1SUdnOEdlYUo2N3Z6NTg5aXpaNC93MnR2Ykc1TW5UK2JxZVVSa2xvMk5EUUJVZVZFZ0lySmVEUEpFOWRpNWMrZnd5eSsvQ0srYk5XdUdmLy83MzdDM3Q3ZGdyNGlvUGpQYzVLdlZhZ3YzaElocUc0TThVVDExOWVwVm94RGZ2SGx6VEp3NGtTR2VpQ3BrK0RlQ1FaNm80V09RSjZxSFVsTlQ4Y01QUHdpdkF3SUNNSDc4ZU5qWjJWbXdWMFJrRFd4dFMvOXIxMmcwRnU0SkVkVTJzYVU3UUVUR01qTXpzV1BIRHVHMXQ3YzNRendSVll1OXZUMUg1SWthQVFaNW9ub2tMeThQMjdadEUvNERkblYxeFhQUFBjY1FUMFRWd2lCUDFEZ3d5QlBWRXdxRkFsdTNia1ZSVVJFQW9FbVRKcGc4ZVRJY0hCd3MzRE1pc2pZT0RnNVFLQlNXN2dZUjFUSUdlYUo2UUtQUllOdTJiY2pOelFWUU9wbzJhZElrT0RzN1c3aG5SR1NOWkRLWk1DaEFSQTBYZ3p5UmhlbDBPdXpZc1FNWkdSa0FTaGR6bVRCaEFqdzlQUzNjTXlLeVZqS1pESVdGaFpidUJoSFZNZ1o1SWd2YnUzY3ZidDY4S2J3ZU4yNGNXclJvWWNFZUVaRzFjM1IwNUlnOFVTUEFJRTlrUVFrSkNiaHc0WUx3ZXVUSWtRZ0pDYkZnajRpb0laREpaRkNwVkNncEtiRjBWNGlvRmpISUUxbkl6WnMzY2Zqd1llRjFyMTY5RUJFUlljRWVFVkZESVpQSkFBQnl1ZHpDUFNHaTJzUWcvLy9adSsrNEpzLzFmK0NmSkd6WkNLS2dMSkZpblJSYzFickZVV2YxMk5yVGNmUm8yMk5kUjJ2UHNWVnJuVmhyMVJiM3FCNXRIZDg2U3JVSUtxMTcxT0pHRkVRWnN2Y0tDVWwrZi9ETFUySUNCQVhDK0x4ZnI3NmE1OGt6cmtTRkszZXUrN3FKRENBbkp3Y0hEaHlBU3FVQ1VMYmcwOENCQXcwY0ZSRTFGcmEydGdDQWpJd01BMGRDUkxXSmlUeFJIWlBKWk5pM2I1OUdyL2lKRXlkQ0pCSVpPRElpYWl5YU4yOE9nSWs4VVdQSFJKNm9qaDA2ZEFoWldWa0FBR05qWTB5YU5BbW1wcVlHam9xSUdoTkxTMHNZR3hzak16UFQwS0VRVVMxaUlrOVVoeUlpSXZEbzBTTmhlOEtFQ1hCd2NEQmdSRVRVV0xWbzBRSnBhV21HRG9PSWFoRVRlYUk2RWhzYmkvUG56d3ZiQXdZTWdKZVhsd0VqSXFMR3pNWEZCY25KeVNncEtURjBLRVJVUzVqSUU5V0IvUHg4L1BUVFQ4SzJyNjh2WG4zMVZRTkdSRVNObmJ1N093RGd3WU1IQm82RWlHb0xFM21pV3FaVUtuSHc0RUZoVkt4NTgrWVlNMmFNZ2FNaW9zWk9uY2cvZlBqUXdKRVFVVzFoSWs5VXk4NmNPWU9uVDU4Q0FDUVNDU1pPbkFnakl5TURSMFZFaloySmlRbGF0V3FGbUpnWVE0ZENSTFdFaVR4UkxZcU5qY1dsUzVlRTdlSERoOFBlM3Q2QUVSRlJVK0xqNDRPU2toSWtKQ1FZT2hRaXFnVk01SWxxeWJOMThlM2J0MGVYTGwwTUdCRVJOVFdkT25VQ0FJN0tFelZTVE9TSmFzR3pkZkYyZG5ZWU5XcVVnYU1pb3FiRzJ0b2E3dTd1K1BQUFAxRmFXbXJvY0lpb2hqR1JKNm9GRVJFUlduWHh4c2JHQm82S2lKcWlIajE2b0tpb1NLUE1yejZSU3FYQ1N0ZVZ1WGZ2SHBZdFc0YlkyTmdxajQyUGo4ZWhRNGVRbjUrdmR4eVptWm5ZdjM4L1VsSlM5RDZuT3RkLzlsNjZwS2VuUTZsVTZuMmRXN2R1SVRnNHVOSmpEaDgraklVTEYxWXJQbW80bU1nVDFiREhqeC9qNHNXTHd2YlFvVVBoNk9ob3dJaUlxQ256OXZhR3M3TXpMbHk0QUtsVWF1aHdOTWpsY3N5ZE94Y3JWcXlvTW9GTlRVM0Y3Ny8vTHF5TVhabkhqeDlqNjlhdHlNaklRRXBLQ3ZidTNWdmxPV2xwYWRpeFk0ZmU4d24yNzkrUFNaTW1JVDQrWHEvajFVSkNRakIxNmxSa1pHUm83RmNxbFpnOWV6WldyRmloOTdXZVBIbUM4UER3U285SlNVbDVyczVGK2ZuNWlJcUswdXUvdUxpNGFsK2ZhZ1piWnhEVm9PTGlZcTI2ZUQ4L1B3TkdSRVFFOU92WEQvdjM3OGZwMDZjeFlzU0lXcjJYVXFuRTFLbFRFUjhmajA4Ly9SU0RCZzJxOEZoalkyUDQrZmxoLy83OVdMOStQZWJNbVZNak1aaVltQUFBU2t0TGNmLytmZXpldlJ0WldWbVlNV01HUkNLUkVHZEpTUWxNVFUwaEZsZC9YRE1nSUFDN2R1M0NWMTk5aGZYcjErdDlqUUVEQm1ELy92MVl2WG8xZ29LQ2hIaisrT01QcEtXbFljYU1HZFdPUmUzOCtmTmFIOVlTRWhKUVVsS0NVNmRPYVIzdjZ1cUtsMTU2Q2IvODhndEVJcEhHMzQxYnQyN2hpeSsrME91K25wNmUyTEpseTNQSFRjK1BpVHhSRFRweDRnU0tpb29BQUphV2xxeUxKNko2d2R2Ykd5Kzk5QkwrL1BOUGRPdldyVmEvSlF3TkRhM1dLUFhreVpNUkZ4ZUhFeWRPb0dYTGxuanp6VGRmT0FaVFUxTUFaWWw4djM3OVVGeGNqTFZyMThMS3lnci8rTWMvQUFEUjBkR1lPWE1tMXF4Wmc4NmRPMnRkSXkwdERiLy8vbnVsOTNGMWRZV1JrWkhHQU02ekJnd1lBQWNIQjJHN1diTm1tRGx6SnY3NDR3K1VscFlLWlpmSGp4OEhBUHp3d3cvWXYzOS9oZGNiUDM0OGV2ZnVyZk81STBlT2FIMWprWk9UZzZLaUl1emJ0MC9yK1A3OSs2TmR1M1k0YytZTWJ0KytEWWxFZ3FGRGgyb2NzM3o1Y3JpNHVGUVl6M2ZmZmFmWHR5UlVPNWpJRTlXUTZPaG8zTHQzVDlnZU4yNGM2K0tKcU40WVBYbzBNakl5c0gvL2Zyejc3cnV3c2JHcDhYc1VGeGRqejU0OUVJdkZldGQ2aTBRaWZQcnBwL2pnZ3crUW5aMWRJM0dvUitUbGNqa0FZTml3WVZDcFZIamxsVmYwdmtaeWNqSzJidDBLWTJOalNDU1NDbzlMUzB2VDJSVklvVkJBTHBlalE0Y09jSEJ3d0xoeDQxQllXS2h4ek04Ly93d0FXTGh3SVM1ZHVvVGV2WHRYK1NITDF0Wlc2ejRIRHg3RTJMRmpzWHo1Y3EyNi9UMTc5dURLbFN0WXZYcTExcldhTjI4T2tVaUVMNzc0QWg5Ly9ESFdybDBMUzB0TGpROEtqbzZPbFNieVptWm1sY1pMdFl1SlBGRU5LQzR1Rm40Z0E0Qy92ei9jM053TUdCRVJrU1lURXhOTW5EZ1IyN1p0dzg2ZE8vSGVlKy9WK0xvV08zZnVSRjVlSG9ZTkd5YU1NT3ZEeXNvS0d6WnNRUFBteldza0RuVnlxZTRjbHBhV0JnY0hCL3oyMjIrSWk0dkR5eSsvakxadDIrcDFyU1ZMbGlBZ0lBQ0ZoWVV3TXpQVFN1cmo0K09SbXBvS2YzOS9vVXdHQUM1ZnZxd3h5ZlRmLy80M0hqMTZoUC85NzMrWVBuMjZ4Z2Vwdlh2M3dzbkpDWjk5OXBtd1lPRGJiNytOanovK0dEMTc5dFNLNmRhdFd3Z0xDNE9Qanc4QTRPVEprM2owNkJIOC9mMFJGQlNrODNWTW1qUkphOStSSTBkZ2FXa0phMnRyTEZ1MkRETm56c1NLRlN1d2J0MDZ2ZDRiTWp3bThrUTFJQ1FrUktoTHRMYTJ4dURCZ3cwY0VSR1JObnQ3ZTd6Ly92djQ0WWNmc0hQblRyenp6anRvMGFKRmpWdzdPam9heDQ0ZHcxdHZ2UVZMUzh0cW4xOFRTWHhlWGg0ZVAzNk1temR2QWlncis4ak56UlZHd3UzdDdlSHA2UWtMQzRzcXJ5VVdpelVTOTYrLy9ob3hNVEY0NTUxM01IRGdRS0VtL3VqUm93Z0pDVUZvYUtoR2tpK1JTR0JtWmlZYzE3dDNielJyMWt4NHJINjl0MjdkUW14c0xHYk9uSW5TMGxJaGtVOUxTNnR3Y3ZLalI0OFFFeE1ESHg4ZlNDUVN6SnMzRC8vOTczOHhZY0lFSERod1FPUFkzYnQzNC9MbHk5aTBhWlBXZGRUeEFFQ2JObTJ3YU5FaWhJU0V3TjNkSGVucDZWVytSMlI0VE9TSlh0Q2RPM2NRSFIwdGJJOGJOMDc0UVV4RVZOKzBhTkVDSDN6d0FmYnYzNDhkTzNhZ2ZmdjI4UGYzaDZ1cjYzTmZVeTZYNCt1dnY0YWpveU1tVFpxazhRMWxaZjczdi84Sm8rWkFXWmN2VjFkWC9QcnJyeHI3Z2I4V3RicDA2UktTa3BJMG5yTzJ0a2FIRGgzdzl0dHZBNEJRMXRpaVJRdU1IVHNXSGg0ZThQRHdnTFcxdFhCT1ZGUlVwYkYxN05nUklTRWh3dmI3NzcrUFRaczJZZlhxMWZpLy8vcy9mUFRSUitqU3BZdFFRdlRzU0gxQVFJREcrUUNFWHY3bHl5NDdkZXFFRFJzMjRPREJnL2p6enoreGVQRmlyVmlrVWlrZVBYb0VNek16ZUhwNklqVTFWZU1EbUsrdkwxYXNXS0d6eENjbEpRVXltUXpYcmwzVCtUb0RBd09GeDM1K2ZtelEwTUF3MnlCNkFZV0ZoZmoxMTErRjdSNDllcUIxNjlZR2pJaUlxR29XRmhhWVBIa3lvcU9qY2ZueVplemF0UXZObXplSHM3TXpiRzF0WVdOakF3Y0hCNzFMQkxkdTNZcTR1RGdzWGJwVW1HaXFqOHVYTDZPb3FBZ3ltUXhwYVdubzNMa3pYRjFkc1hmdlh1VGw1V2tjcTFBb0FFQnI1QnNvRzAzdTM3OC9GaTllREhkM2Q3UnMyUkxEaGcxRGp4NDlNR2JNR09HNDI3ZHZReXdXNCtXWFg5WTdScFZLaGRUVVZMUnAwd1lyVjY3RXBVdVg4TjEzMytIUm8wZm8wcVVMWkRLWjN2T2gxUDN5Rnk5ZUxMeUdvVU9IYW55TFcxUlVoRWVQSGdFbzZ3Ry9kKzllSkNZbUN0MkFQRDA5a1pDUWdEWnQybWhjT3lzckM0Y09IZEo1WHdjSGh3cWZLNS9JNi9MZ3dRT3RQNHZ5Y25Oekt6MmZhaGNUZWFJWGNPellNZUdyVHpzN093d1lNTURBRVJFUjZjL0h4d2MrUGo1SVNVbkIxYXRYa1ppWWlEdDM3Z2pQang4L0hyNit2cFZlNDlxMWF6aDY5S2lRT0ZlSGVqR2pPM2Z1YUxTZTFOVmhKU0lpQWl0V3JCQnExblVwUDBuVDJ0cGFZL0pzWVdFaFZxNWNDVXRMUzJ6ZXZGbnZHTVBDd3JCMjdWb01HalFJNzd6ekRucjI3SW11WGJzS0UycUxpb3IwS3RVQi9wcDg2KzN0RFpGSWhKQ1FFSFRwMGdVLy9mUVRZbU5qa1o2ZWp0R2pSMnVjMDZkUEg3UnQyeFlyVnF3UWF2OGZQWHFFUG4zNmFDeWsxYnQzYndRRUJPamRNMTc5d2UzWitQTHk4alM2N0t4WnM2YkthM2w2ZXVwMVQ2cDVUT1NKbnRPOWUvYzBWaGg4NDQwM0t1MXNRRVJVWHprN08ydTB5ODNQejBkK2ZqNWF0V3BWNlhrcEtTbFl1WElsV3JkdWpZOCsrcWkydzZ3V1IwZEhwS1dsQ2R1Yk5tMUNUazRPbGk5ZlhxMis4YSs5OWhwU1UxTng2TkFobkRwMUNvR0JnZmpYdi80bFhDTXJLMHVyazB4RlpESVp4R0l4cGsrZkRnRDQ1WmRmWUdGaGdaQ1FFQlFWRmNITnpRMlRKMDlHMjdadE1YSGlSSXdiTnc3OSsvZUhTcVdDWEM2SHViazVBT0RiYjcrRnFha3BJaUlpTks2Zm1wcUtPWFBtUUNRU2FVeThmWlpTcWNUNDhlUHh3UWNmYU95L2RPa1MxcTVkaXhVclZnZzEva3VYTGtWYVdocSsrdW9yckZtekJxMWF0Y0w4K2ZQUnVuVnJ6Smd4QXhzM2JxeHdwVnFxZlV6a2laNkRUQ1pEYUdpb3NOMmpSdyswYk5uU2dCRVJFZFVjS3lzcldGbFpWWHFNVkNyRm9rV0xJSlBKc0dqUklpSEpyQzljWEZ5RVZWcERRa0p3OHVSSlRKOCtIUjRlSHRXNmpybTVPZDU5OTEyTUdqVUtlL2JzUVhKeXNrYkx4YWRQbndyZFk2cVNuNSt2OFQ2VmxwYkMzTndjMzMvL1BaWXNXUUlBNk5hdG05WjV4Y1hGUWl3QU5FYk1kZm55eXk4ci9YYWtvbDc5b2FHaEtDNHVSb3NXTGRDK2ZYdWh4bCs5ZXF5cnF5c2NIQndna1VoZ1ltSUNSMGRIblRYOVZIZVl5Qk05aDRpSUNLRUxncFdWRmZyMzcyL2dpSWlJNnRibHk1Y1JGeGNIQUpnNmRhck9ZNEtDZ2hBVUZJU3hZOGZpWC8vNlYxMkdCMDlQVDF5OGVCSG56cDNEZDk5OWg4REFRSTE2K2FyY3ZYc1hpWW1KR3Z2VXBVZ25UNTRFVUZhdWs1dWJDNFZDSWV4N1Z2UG16WVgrOWJtNXVVSXlYbHBhQ3BWS0paVG9WQ1k1T1JsQTFRbTgycXBWcXlxdDI5ZFYxNTZSa1lIcjE2K2pUNTgrV3ZkSlNrcUNrWkVSN096czlMby8xUjBtOGtUVmxKYVdocXRYcndyYkkwZU9aSmNhSW1weVhGeGNLbHk5T2pZMkZuZnYzb1dmbng5Y1hWM1JzV1BIT282dXJPdU1YQzdIMHFWTDBiTm5UL3o3My8rdTF2bWhvYUVhMzd4VzV2cjE2N2grL2JyTzUvejkvWVZFUGkwdFRmajJWdDJWcDdJRmxjNmZQNC9EaHc4ak9Ua1o5dmIyZXZlK256QmhRcVZ6RzVZdlg2NjFMeXdzREVxbFVxdEdId0J1M3J3SkR3K1BhcFVrVWQxZzlrRlVUZVhicXZuNCtNREx5OHVBMFJBUkdZYTN0emU4dmIxMVBuZm8wQ0hjdlhzWGd3Y1B4cUJCZzRUOUNRa0p1SDc5T2dJREF5c3R4VWxMUzhPZVBYc3diOTY4NTRwTnFWVGkxcTFiQU1yS1FUNzc3RE1oQ2IxOSt6Ymk0dUxRcVZNbmpCZ3hvc0pSN3RteloyUEdqQmtWM3VQS2xTdFl1blFwUER3OHNHN2R1Z3JuU0pWUGZtTmlZb1FQTmVwRXZySXVQNTZlbnJDMXRVV25UcDB3ZE9oUUhEMTZGRDQrUHVqVXFWTWxyNzZzQktleVh2N1BKdVJ5dVJ3Ly8vd3pQRHc4dEQ1MHhjYkc0czZkTy9qNzMvOWU0Zlh5OHZJUUdocUt3WU1IYzlTK2pqR1JKNnFHYTlldUNWOXhHaGtaWWZqdzRRYU9pSWlvNFFnS0NrSjBkRFJ5Y25Mdy92dnZhejB2azhtd2I5OCsvUGpqajdDMHRJUktwYXAwMHFZdUR4NDh3UHIxNnhFYkc0dk9uVHNqS2lvS1JVVkZRZ25MblR0M3NHdlhMaHc5ZWhTelo4K3U4RG9TaVVSbmNxNVNxWERreUJGczNib1Y1dWJtZVBUb0VTWlBub3pSbzBmajlkZGZyekNCenMzTlJVSkNBc2FPSFN1OFZxRHlFZmxXclZvSnZmRUJZTm15WlVoS1Nxb3lrZCs4ZVhPVmsxM0xDdzhQUjJabXBsYXlYbFJVaEtDZ0lKaVptZUgxMTErdjhIbzVPVG5ZdG0wYnJLMnRNWFRvMEVwam81ckZSSjVJVDhYRnhUaDkrclN3UFdEQWdPZGF2WkNJcUtucTNMa3pFaElTdE1vKzFOMWxWcTVjQ2JsY2pyRmp4K0xkZDkrdFZoS2ZuSnlNTFZ1MjRNS0ZDMmpidGkyQ2c0UFJwazBiZlBEQkIvanV1Ky93K2VlZkF3RGk0K1BoNXVhbTFUSlMzYXF5b2xMSjB0SlNuRHQzRGovKytDUGk0dUxRdFd0WGZQYlpaMGhQVDhlQkF3ZXdhOWN1N051M0Q0R0JnUmczYnB4V3g1K3paODhDQUhyMTZnV2dMUGtGL2xwZDFjVEVSTmdIL0RYQlZLMmtwQVJKU1VrWU5teFlsZStGUHBOZDFlK3RVcW5Fd1lNSFlXRmhnWUVEQndySFpHUmtZUEhpeFlpTGk4UDgrZk0xdnJrUWlVUWFId2JVZjM0MXRVb3c2WStKUEpHZWZ2MzFWNkVIc0tPam84N09Ba1JFVkZhalBXSENCSzM5VTZkTzFUa3hWcDIwZW5wNllzNmNPZFh1TEFPVTlZMDNNakxDL1Buek1YRGdRS0Y4NVBQUFA4ZThlZk93YnQwNlRKbzBDWGZ1M0VHdlhyMmdVQ2p3bi8vOEI2YW1wakEyTmhZV2l5cS8wRkoyZGpadTNicUZhOWV1NGVMRmk4alB6NGVUazVQR1BXeHNiUERaWjU5aHlwUXBPSFRvRUU2Y09JR2ZmLzRaUFh2MnhCdHZ2SUZPblRwQkxwZmowS0ZENk5xMUs4NmZQdytKUklJelo4N0F6TXdNTGk0dUFBQjNkM2ZzMnJVTFc3WnMwZm9Rb0ZBb2NQNzhlWlNVbEZUWVE3OHkrL2J0UTJGaElVeE1USkNYbDRmTXpFdzRPVGtCS0dzaG1wK2ZqMEdEQmdubFRtZk9uRUZ3Y0RBS0Nnb3djK1pNalFXckFNREd4Z1kzYjk3RXNXUEhZR3BxS2l5TTZPN3VYdTNZNk1Vd2tTZlN3NU1uVDNEMzdsMWhlL1RvMGRYK3VwZUlpSFNiTW1VS2V2VG9nVkdqUmozM3o5Wm16Wm9Kbys3bGVYcDZZdTNhdGRpMmJSdW1USmtDSnljbmpCczNEaEtKQkthbXBraEpTWUZLcFVMcjFxMHhjdVJJWWVSNXpabzFRaWNhc1ZnTWYzOS9CQVlHb21mUG5qbzd3amc3TzJQR2pCbVlOR2tTRGh3NGdPUEhqK1BpeFl0WXNHQUJ2THk4a0pXVmhZVUxGMkxidG0yNGMrY083T3pzTUdmT0hLRkdmdlRvMFhqdzRBR09Iejh1dEp0VUU0dkZhTkdpQmViUG55OGsvdFdSbnA0dVRNWTFNakxDd0lFRGhSVmRXN1ZxaGUrLy8xNG85Ymw3OXk1V3Jsd0paMmRuZlBIRkZ6b25Lci96emp2NDZxdXY4TjEzM3dFb1d5bjQzWGZmWlgyOEFZaFVLcFhLMEVFUTFXY3FsUXJCd2NIQzE2NEJBUUdzQVNRaWF1VGk0K054OU9oUitQbjVvV3ZYcmtJSmpMNnlzN1B4NjYrL1l1TEVpWkJJSkVoTVRJU3JxMnN0UlZ1ekxsMjZCRDgvdjBvbjRsTDl3RVNlcUFyWHJsMFRXcENabVpsaDFxeFpldlg5SlNJaUlxcE5iQWhLVkltU2toTDg5dHR2d25hL2Z2Mll4Qk1SRVZHOXdFU2VxQkxuenAyRFZDb0ZBTmpaMmNIZjM5L0FFUkVSRVJHVllTSlBWSUhjM0Z4Y3VYSkYyQjQ2ZENnbnVCSVJFVkc5d1VTZXFBTGg0ZUZDbjl3MmJkcm92VFEyRVJFUlVWMWdJaytrUTJKaUlxS2lvb1J0cnVCS1JFUkU5UTBUZVNJZDFJdGJBSUNmbng4Y0hSME5HQTBSRVJHUk5pYnlSTSs0ZmZzMlVsSlNBSlF0bWQyL2YzOERSMFJFUkVTa2pZazhVVGtLaFFLblRwMFN0bnYzN2cwTEN3c0RSa1JFUkVTa0d4TjVvbkt1WHIyS2dvSUNBR1hMZmZmczJkUEFFUkVSRVJIcHhrU2U2UCtUeStXNGNPR0NzTjIzYjErSXhmd25Ra1JFUlBVVHN4U2kvKy9LbFNzb0xpNEdBRmhaV2NIUHo4L0FFUkVSRVJGVmpJazhFY3BHNHk5ZXZDaHNEeGd3Z0lzL0VSRVJVYjNHUko0SXdNV0xGMUZTVWdJQWNIQndRTWVPSFEwY0VSRVJFVkhsbU1oVGsxZFNVb0pMbHk0SjIvMzc5K2RvUEJFUkVkVjdUT1NweWJ0dzRRTGtjamtBd01uSkNiNit2Z2FPaUlpSWlLaHFUT1NwU1NzdUxzYmx5NWVGN1lFREJ4b3dHaUlpSWlMOU1aR25KdTM4K2ZOUUtCUUFnSll0VzZKdDI3WUdqb2lJaUloSVAwemtxY2txS0NqQXRXdlhoTzBoUTRZWU1Cb2lJaUtpNm1FaVQwM1d4WXNYaGRGNE56YzN0R25UeHNBUkVSRVJFZW1QaVR3MVNWS3BGTmV2WHhlMmUvZnViY0JvaUlpSWlLcVBpVHcxU1ZldVhFRnBhU2tBd05IUkVaNmVuZ2FPaUlpSWlLaDZtTWhUazFOYVdvb3JWNjRJMjMzNzlqVmdORVJFUkVUUGg0azhOVG5YcmwwVFZuRzF0N2RuMzNnaUlpSnFrSmpJVTVPaVVDZzArc2F6TnA2SWlJZ2FLaWJ5MUtUY3ZIa1RCUVVGQUFCTFMwdDA3TmpSd0JFUkVSRVJQUjhtOHRSa3FGUXFuRDkvWHRqdTNiczN4R0wrRXlBaUlxS0dpVmtNTlJuMzd0MURibTR1QU1EYzNCeGR1M1kxY0VSRVJFUkV6NCtKUERVWkZ5NWNFQjc3Ky92RHlNaklnTkVRRVJFUnZSZ204dFFrSkNVbElUVTFGUUFnRW9rUUVCQmc0SWlJaUlpSVhnd1RlV29Tcmw2OUtqeCsrZVdYMGF4Wk13TkdRMFJFUlBUaW1NaFRvMWRZV0lpN2QrOEsyejE3OWpSZ05FUkVSRVExZzRrOE5YcC8vUEVIVkNvVkFNREZ4UVhPenM0R2pvaUlpSWpveFRHUnAwWk5xVlRpK3ZYcnduYjM3dDBOR0EwUkVSRlJ6V0VpVDQzYTNidDNVVmhZQ0FCbzFxd1pmSDE5RFJ3UkVSRVJVYzFnSWsrTjJxVkxsNFRIQVFFQlhBQ0tpSWlJR2cxbU5kUm9sVzg1S1pGSTRPL3ZiK0NJaUlpSWlHb09FM2xxdE1xM25PelFvUVBNemMwTkdBMFJFUkZSeldJaVQ0M1NzeTBuZS9YcVpjQm9pSWlJaUdvZUUzbHFsTXEzbkhSemMwUHo1czBOSEJFUkVSRlJ6V0lpVDQyT1VxblVLS3ZwMXEyYkFhTWhJaUlpcWgxTTVLblJ1WHYzTHFSU0tRREF5c29LUGo0K0JvNklpSWlJcU9ZeGthZEdwM3pMeWU3ZHUwTWtFaGt3R2lJaUlxTGF3VVNlR3BXVWxCU2g1YVJZTElhZm41K0JJeUlpSWlLcUhVemtxVkc1ZWZPbThOakh4d2VtcHFZR2pJYUlpSWlvOWpDUnAwWkRwVkxoenAwN3duYVhMbDBNR0EwUkVSRlI3V0lpVDQzR3c0Y1BVVlJVQkFBd056ZUhsNWVYZ1NNaUlpSWlxajFNNUtuUnVISGpodkM0YTlldW5PUktSRVJFalJvVGVXb1VwRklwSGo1OEtHejcrL3NiTUJvaUlpS2kyc2RFbmhxRjI3ZHZRNmxVQWdCY1hWMWhZMk5qNElpSWlJaUlhaGNUZVdvVXluZXI0U1JYSWlJaWFncVl5Rk9EbDVHUmdlVGtaQUNBUkNKQmh3NGREQndSRVJFUlVlMWpJazhOWHZsSnJ1M2J0NGV4c2JFQm95RWlJaUtxRzB6a3FVRlRxVlFzcXlFaUlxSW1pWWs4TldpeHNiRkM3M2diR3h1NHU3c2JPQ0lpSWlLaXVzRkVuaG8wanNZVEVSRlJVOFZFbmhvc3VWeU8rL2Z2Qzl0K2ZuNEdqSWFJaUlpb2JqR1Jwd2FyZk85NGQzZDNXRnBhR2pnaUlpSjZFWEs1WE9lK2dvSUNxRlFxQTBUVWNHUm5aK1BhdFd2QzcwVzFHemR1SURZMjlybXZxMUtwVUZ4Y2pOTFNVbzM5SlNVbGtNbGt6MzFkcWhsTTVLbkJZbGtORVZIanNtVEpFc3lhTlVzakdRME5EY1hZc1dPUm5wNE9BQWdMQzhPWk0yZjB1dDZ5WmN1d1pNa1NqU1QwenovL3hPTEZpeEVYRjFlendUOEhtVXltOVovNncweHBhV21GeitseSsvWnRMRml3QUNVbEpScjdOMjNhaEpDUWtFcmp5TXZMdzRZTkc1Q1hsNmYxWEVaR0JrYU5Hb1ZmZnZsRlkvL01tVE94ZVBIaUtsOWpjbkl5enA0OWl5dFhycUNvcUFnWExseW84citjbkp3cXIwdGxqQXdkQU5IenlNN09SbUppSWdEQTJOZ1l2cjYrQm82SWlJaUtpNHV4YmRzMnhNVEVZTU9HRGRVNk56OC9IMy84OFFmNjlPa0RzZml2Y2NablIrSnYzTGlCOFBCd25EdDNEblBuenEzdzI5aWNuQnljTzNjT3I3enlDb3lNL2twM1VsSlNjUEhpUll3Yk42N1NlSktTa3JCdjM3NXF2WVpuZVh0N1krellzY0wxeWlmS0lwRUlNMmJNMERySHc4TURXN2R1eGZMbHkzSCsvSG1ONTF4ZFhiRnIxNjRYaWdrb2UwOUxTa3BnWm1ZR0FNakt5a0pvYUNqUzA5T3hkT25TRjdyMnpwMDdrWkNRZ05UVVZEeDkraFNGaFlVQWdLNWR1OExKeVFsZmZQRUZKQktKeHA5eCtiaEtTMHV4WXNVS0JBUUV2RkFjVFFVVGVXcVE3dDI3Snp6dTBLR0R4ZzlwSWlLcVcxS3BGS0dob2ZqeHh4K1JsWldGbDE1NnFkclhpSWlJZ0VLaHdJZ1JJelQycXhONWtVZ0VBSmcvZno0OFBEeXdmZnQyeE1URVlNdVdMYkN3c05DNlhuaDRPSlJLSlVhT0hLblgvVlVxRmNMQ3dqQmd3QUFZR3hzak56Y1g1ODZkcS9ickFNcmVEd0FvTEN3VUV2bnQyN2RySk9idnZmY2VObS9lakwxNzl5SXpNeE96WnMxQ1NFaUl4dSszbmoxNzRxMjMzZ0pRTnJKdVltSWlQS2RVS2pGNjlHak1uajBiQXdjTzFEdTJ6TXhNQkFVRlFTYVQ0YXV2dm9LeHNUSGMzZDB4YmRvMEJBY0g0NmVmZnNJYmI3enhYSzhiQUhKemN5R1ZTdEc2ZFdzOGZQZ1FIMy84TVFZTUdBQXJLeXZoVzVDbFM1ZnFUTlRqNHVJd2JkcTA1NzUzVThUc2h4cWs4cE5jT1JwUFJHUTRaODZjd2JwMTYxQmNYQXh2YjI5a1pXVlYreG9xbFFxSER4K0dwNmVuVnFta3VpeW0vR0ovRXlaTWdKZVhGeDQ4ZUtBemlTOHRMY1dSSTBmZzZ1cUs3dDI3NnhYRDd0MjdzVy9mUHNURnhlSEREejlFKy9idHF5eEplVlpCTUdYdDhRQUFJQUJKUkVGVVFRSFdyMStQMzM3N0RWWldWaGcwYUpERzh3TUdETURzMmJNeGE5WXNHQmtad2N2TEMxWldWcERKWlBEeThvS3RyYTNHU0xXTmpRMThmWDFSVkZTRW1KZ1lmUFRSUjhKektwVUtVcWxVcTNiOXdvVUxRc0pmZnFWemxVcUYwNmRQWStQR2pUQXhNY0hNbVRNMTN0UFJvMGNqSWlJQzI3ZHZSN2R1M2ZEdzRVUDgvdnZ2UWgzOGlSTW5FQmtaS1J5ZmtwS0NyS3dzb2J5bWQrL2VHRHg0TU9iTW1RT2c3QnVJTTJmT0NLK1JhZ2NUZVdwd0Nnb0s4UFRwVXdDQWlZa0pQRDA5RFJ3UkVWSFRsWnljREVkSFIweWNPQkhkdW5YRGhBa1RxbjJOUzVjdUlTa3BDUXNXTE5CNlRsMFgvdXlxM1g1K2ZoVjJLenQ5K2pUUzA5TXhkKzVjblNVY3p6cHo1Z3oyN2RzSEZ4Y1h2UFBPTzlXT0h3QWlJeU94ZXZWcVpHUmtvRStmUHBneFl3YnM3T3cwanBGSUpEQTNOeGUrWFFES1J0WWxFZ2tBUUtGUTZMejJwVXVYb0ZBbzBMZHYzeXJqV0w5K3ZmQjQwYUpGQUlERXhFVE1talVMRHg0OHdQRGh3ekZseWhRMGE5Wk00enlSU0lUWnMyZmovdjM3YU4yNk5XSmlZaUFXaTRYM3IveGo5ZkhxL2VYL1QzV0xpVHcxT0hmdjNoVWUrL2o0YVB4QUpDS2l1dlhHRzIvZzdiZmZCbEJXVmxGZFNxVVMzMy8vUFVRaUVmcjI3WXZWcTFjalBEeGM2N2d4WThaVWVJM2V2WHNMSThNbEpTWFlzMmNQZ0xMZkVWVzVldlVxMXF4WkExdGJXeXhidGt3cndhMUtZV0VodG0zYmh1UEhqOFBlM2g1ZmZQRUZYbjMxMVNyUGs4dmxpSXFLUWs1T0RxUlNLYUtpb3BDWm1ha3pJUTRMQzBQMzd0MWhiVzFkNVhVUEhqd0ljM056WVh2Nzl1MjRmZnMyQmcwYWhBVUxGc0RaMlJsQTJmdis3TDA4UER6ZzRlRUJBT2pmdnovNjkrK1B0TFEwdlAzMjJ4ZzJiQmhHang0dEhQdkJCeC9BM3Q1ZVk4S3JUQ2JEbjMvK0NRRENOek4zNzk1RlFVRUJURTFOWVd0ckN3RFl2MzgvVHA0OHFSVzd1cDZlOU1kRW5ob2NsdFVRRWRVZjZnbVR6eXNzTEF4eGNYSENpTy9Rb1VNMVNrTE9uRG1EZS9mdVlmTGt5ZGl5WlF0ZWUrMDF2UExLS3hyWGFObXlwZkQ0NE1HRFNFdEwwK3ZlWjg2Y3dlclZxMkZ1Ym82Z29DQzR1cnBXSy9helo4OGlPRGdZV1ZsWkNBd014SWNmZnFoM0srUzh2RHpNbno5ZktGMlpQMzgrNUhJNTJyWnRxM0ZjYW1vcUlpTWpzV1RKa21yRlZ0N1FvVU9Ga2hlMVRaczJJVHM3Ry8vODV6ODF1c0IxNk5BQkxpNHV6M1dmL1B4OExGKytITUJmSlZGNzl1eUJXQ3lHazVNVFB2Lzg4K2Q4QlZRUkp2TFVvQlFYRnlNK1BoNEFZR1JrcFBVRGo0aUlHbzdzN0d4czNicFZZMStuVHAzUXFWTW5ZZnZtelp1d3RiWEZnQUVEc0dYTEZyejAwa3NZUG55NHp1c2xKaWJpd0lFREVJdkZXdjNVbjNYOCtIRkVSRVRBd2NFQksxZXVGRWFpcTJQcDBxV3d0YlhGNnRXcjBiVnIxMnFkNitEZ2dKQ1FFQ3hkdWhTbXBxYVlQMzgrTm0zYWhLaW9LSTNqSWlJaUlCS0pORDdjNkVPcFZBcGxTYnErdVU1T1RvWlNxVVJVVkJUV3JGa2o3SjgzYjU1R0lxOStIL1g1OWx2OW1nQmc1Y3FWT0hQbURJS0Nnb1RZUzBwS3NHSERCclJwMDBibk54OGxKU1Y0OU9nUjJyUnBVNDFYMnJReGthY0dwZnhzZm05dmI2R3VrSWlJWGt4eWNqTFMwOU9SazVPRHJLd3NsSmFXWXN5WU1iWGFGV3pkdW5XUXlXUUlEQXpVV1U0RGxJMUlPem82Vm5rdGhVS0JWYXRXUVN3V1k5U29VVGg2OUdpbHgwZEVSTUREd3dOZmZ2bWxVRzd5UE5xMmJWdnRKTDY4a3BJU1lSUmZWN2xMWUdBZ2poOC9qbVhMbG1IVnFsVmFDWFZoWVNHaW9xS0VzdE9nb0NBOGZmb1VpWW1KbURKbENpd3RMWkdhbWdxVlNpV2NtNW1aaWJ0MzcyTDA2TkhvMjdjdlhuMzFWZVRsNVFrZGN0TFMwdkRreVJNQWY1WEl4TWZINDlxMWE4SjlpNHFLSUpGSU5QYTFhOWNPTmpZMktDNHV4b1VMRndBQWQrN2NnWjJkSFZ4Y1hQRGVlKy9wdllqVTd0MjdPVWxXRDB6a3FVRXBQMUxCc2hvaW9oZFRVRkNBbXpkdjRzYU5HeHJkWm14dGJkR2lSWXRhdjM5bVppYW1UWnVHb3FJaW5jK3JWQ284ZWZJRXI3MzJXcFhYaW95TVJIUjBOT2JObTFkaHJmV05HemR3OE9CQkFFRGZ2bjB4Yjk2OEZ5NE5lbEg1K2ZsbzNibzFnTElQSTg4bThuWjJkbGk0Y0NGbXpKaUI4UEJ3REJreUJEdDM3aFFTNkUyYk5nbkhPanM3UTZWU29WZXZYdkR3OEVDblRwMGdrVWdRSEJ5TWNlUEdDUjErTWpNellXdHJpK0hEaDBNc0ZzUEV4RVJqTXZHVksxZTAxZ0U0ZHV3WWpoMDdwckV2SlNWRlk0S3l1di83MmJObllXbHBpWktTRWh3NmRBakhqeC9IdDk5K2kyblRwbWw4VTVLUmtZRWRPM1pnNU1pUmFOKyt2Y2ExRGYzbjBsQXdrYWNHUXlhVDRmSGp4d0RLWnNmck00bUppSWgwdTNyMXFqRGgwTVhGQlcrKytTWWNIUjJGQ1lsMTRlT1BQOFpMTDcyRS9mdjM2M3crTmpZV0JRVUZHcVUyRmVuU3BRdEdqUnFGd01CQUhENThXT081OVBSMGZQLzk5d2dMQ3hQMmpSdzUwcURKWWxwYUdzYU5HNGZDd2tMRXhNVGc1TW1Ua0VxbGVQbmxsN1dPYmRldUhmcjE2NGRqeDQ1aHlKQWh5TS9QaDFnc3hyQmh3K0RsNVNYOFYzNlNxOXFZTVdQUXBVc1hKQ1Frb0tTa0JDS1JDTmJXMXVqWXNXT0Zyejh3TUZENDhCUVdGb2F0VzdkaTdkcTFHaVV2OCtiTmc2MnRyVWJkZTdObXphQlNxUkFTRW9MWFhuc05SNDRjd2NjZmY0emc0R0FzWHJ3WWE5YXMwZmpBRUJjWGh4MDdkcUI5Ky9aYXJUcEpQMHprcWNHSWlvb1NGZ2J4OHZMaUlsQkVSTTlCSnBQaDZOR2ppSTZPaHJPek0vcjM3Mit3K1VaVkxSeDE3dHc1R0JrWklTQWdRS3RmK3JPTWpJeDBycFM2WmNzV0hEdDJEQXFGQXFOSGowYno1czJ4WThlT0Y0cTdKdGphMm1MQmdnWDQ3TFBQTUg3OGVIVHUzQm1IRGgycThQaGV2WHBoMmJKbGtFcWxtRFZyVnJYdTVlN3VEbmQzZDcyUE56RXhFWHJSMzdsekJ4WVdGbmo1NVpjMXZpMFFpOFV3TWpLQ2pZMk54cm5oNGVHSWk0dkR4eDkvakNOSGpzRFIwUkgvL2U5L2NmdjJiZjdlcmdWOFI2bkJZRmtORWRHTEtTMHR4ZTdkdTVHU2tvSlhYbm1sd2ttajlZRmNMc2ZKa3lmUnExY3ZXRnRiVjdqUTFJa1RKMkJxYWxyaDZxYW1wcVlJQ0FqQTFLbFQ0ZXJxaWhNblRsUjR6NnlzTFB6ODg4OFlNbVFJV3JWcVZTT3ZvN3hidDI1aDJiSmxTRTFOaFltSkNlenQ3YUZVS2pGZ3dBQzR1YmtoTEN3TUJRVUZPczlWZjFPU241OHZqS1FuSlNWcFRZN1ZSMEJBZ0ZZQ3JrdGlZaUl1WDc2TW9VT0g2dFVuWGlxVllzZU9IUmc4ZUxCR2Zmc3JyN3lDVjE1NUJUdDM3c1NSSTBlRS9lb3ltN1ZyMTJyMHZ4ODJiQmorOWE5L1ZlY2xOVmxNNUtsQktDMHRSV3hzTElDeW1mTk01SW1JcWtlbFV1SFFvVU5JU1VsQnYzNzkwS2RQbnpxUElTRWhBZGV2WDBkZ1lLRE9NcER5amg4L2pzek1UR0VDWmtWdTNyeUo2OWV2VjVqSXYvLysrM3JIbDVHUmdYMzc5c0hZMkZqb2pWOGIvUDM5MGFaTkcxeTllaFZPVGs1Q2pieGNMdGNvUFpISlpGQW9GSkJJSkxoeDR3YkVZckZHNmRPdFc3ZXdjZVBHYXQ5L3pabzFWU2J5TXBrTUsxZXVoRVFpd2ZqeDQvVzY3dE9uVDVHZm40OUpreVlKSFhQS2UvYmJuL1QwZEd6ZXZCa2pSb3hBeDQ0ZGhmMjE4U0dxc1dJaVR3MUNkSFMwOE1uZDNkMWQrTXFQaUlqMEV4WVdocGlZR0l3Wk0wWWphYXBMUVVGQmlJNk9SazVPVHFVSmRtWm1KcjcvL25zTUhqeTR5cktmN094c05HL2V2RWJpUzA1T0JnQzl1dGhVMWQ3eVdTMWJ0b1NibTV2d3VwVktKYlp1M1NwTU9BWEtPdGlVYjh1WW1KaUlVYU5Hd2NyS0NwbVptUmc4ZUxCR29qOXMyREFNR3phc1duRlVSTjJsUmk2WFF5NlhZKzdjdVhqdzRBR21UNTh1Zk5Db2lxZW5KeFl0V2dRbkp5Y2tKU1ZwUFY5K3dTbWdyRVllS0Z1NFM1OEp6YVNOaVR3MUNPVy9PcXlxcHBLSWlEUWxKeWZqNnRXcjZObXpwOEdTZUFEbzNMa3pFaElTS3YxV1ZhRlFZT1hLbFRBM044ZEhIMzBrN0ZlM0d5NC8wcXRTcVpDVWxGU3RiMm5WaWJDdXpqYlIwZEVBQURjM3R5cXY4L0RoUXdEUWV5WFlhZE9tYVd6Lzhzc3ZrTXZsR0R0MnJMQXZNek5UNDBOSjY5YXQwYnQzYjBpbFVyUnExYXJXSm9UZXVIRURDeGN1aEltSkNmYnMyWVAyN2R0ajJMQmhHRGh3WUlVcjZqbzRPT2ljR04yOWUvZGFpWkYwWXlKUDlaNUNvUkIrWUFMUU9hT2ZpSWdxRmhvYUNqczd1MW92cDdHeHNhbXdIendBVEowNkZWT25UcTN3ZVpWS2hYWHIxaUVxS2dyZmZQT05ScDIxdGJVMXpNek04UFBQUDBNcWxjTEl5QWdQSGp4QVdscGF0Y3BnUEQwOUFRQ2JOMi9HZ3djUGhNUStPenNiSjA2Y2dJT0RnM0JNZVhQbXpJR3BxU2tzTEN5Z1Vxa1FHUmtKNFBsK0o4WEh4K1A3NzcvSDU1OS9qdE9uVDhQTXpBeXBxYW1JaVluQmlCRWpoT09NalkxMWxoWmR1SEFCcTFhdHF2WjluelYxNmxSNGVIaGd3WUlGY0hOenc5S2xTN0ZvMFNKTW56NGRQWHYyaEsrdkw4TER3MkZrWkFRakl5TklKQklZR1JsQnFWUmkyTEJod2p3R3VWeU8wdEpTZE8zYXRjSVBRZXZXcmNQcDA2YzE5bFZVSXc4QWZuNStMN1NhYlZQQlJKN3F2WmlZR0tGYlFldldyYXVzcXlRaW9yODhmUGdRaVltSm1EQmhBa3hOVFEwZFRxV1NrNVB4OE9GRGZQbmxsMmpYcnAzR2N5S1JDSFBtek1HK2Zmc1FFaElDbFVvRmMzTnpEQjgrSElHQmdYcmZ3OHZMQzlPblQ4ZVJJMGZ3MDA4L0NmdU5qSXpnNCtPRER6LzhVT2ZFVHBsTWhqdDM3Z2piVmxaV0dERmlCRjUvL2ZWcXZVYVZTb1dOR3pkaXhvd1o4UFB6d3c4Ly9JQ2JOMjlDSXBHZ2UvZnVHREprU0pYWDhQYjJybmJuR2wzVTc3R0Rnd05XckZnQk96czdyRisvSGtlUEhzWHZ2LytPeU1qSUNpZmY2ckozNzk0S254cytmRGo4L1B6MHZwYTl2YjNleHpabElwVzZueDlSUFhYMDZGSGN2bjBiQURCNDhHRDA2TkhEd0JFUkVUVWNlL2JzUVg1K1BxWlBuMjdvVUJvOHBWSUpoVUlCa1VoVW82MFVsVW9sUkNLUjFxcXRkU1UvUDcvU1ZWUVZDZ1ZLUzB0Uldsb0toVUlockJKYlBsNnhXS3gzbVJIVkhJN0lVNzJtVXFtRW1rV0FiU2VKaUtvalB6OGZUNTQ4d2NpUkl3MGRTcU1nRm92MWFzUDRQTmMxcE1xU2VLQnNmb0pFSXFuMzMrZzBSWWI5bTBOVWhVZVBIa0Vta3dFb20vR3ZUOTliSWlJcUV4a1pDU01qSTROT2NDV2kyc05FbnVvMWRxc2hJbnArTjIvZVJOdTJiWVdPTDBUVXVEQ1JwM3F0ZkNMZnZuMTdBMFpDUk5Td3BLV2xJU2NucDhvKzdFVFVjREdScDNycnlaTW5rRXFsQUFCSFIwZk9ZQ2NpcWdiMUFqOXQyclF4Y0NSRVZGdVl5Rk85eGJJYUlxTG45K1RKRTVpWm1jSEJ3Y0hRb1JCUkxXRWlUL1hXL2Z2M2hjZnNWa05FVkQzeDhmSHc4UEF3ZEJoRVZJdVl5Rk85bEoyZGpmejhmQUNBaFlVRldyUm9ZZUNJaUlnYURybGNqc0xDUXJSczJkTFFvUkJSTFdJaVQvWFNvMGVQaE1mZTN0NEdqSVNJcU9GSlRrNEdBRFJ2M3R6QWtSQlJiV0lpVC9WUytVU2VYdzBURVZWUFJrWUdBQ2J5UkkwZEUzbXFsK0xpNG9USFhsNWVCb3lFaUtqaFVTZnk3UFpGMUxneGthZDY1K25UcHlncEtRRUFPRGs1d2NMQ3dzQVJFUkUxTERrNU9iQ3pzNE5JSkRKMEtFUlVpNWpJVTcxVHZxekcwOVBUZ0pFUUVUVk1oWVdGc0xTME5IUVlSRlRMbU1oVHZjUDZlQ0tpRjFOUVVNQkVucWdKWUNKUDlZcENvVUI4ZkR3QVFDUVNNWkVuSW5vT0hKRW5haHFZeUZPOTh2anhZNmhVS2dCbHk0cExKQklEUjBSRTFMQW9sVXJJNVhJbThrUk5BQk41cWxkWVZrTkU5R0lLQ2dvQUFPYm01Z2FPaElocUd4TjVxbGM0MFpXSTZNWElaRElBZ0ltSmlZRWpJYUxheGtTZTZvMmlvaUtrcGFVQkFJeU5qZUhpNG1MZ2lJaUlHaDUxSW05cWFtcmdTSWlvdGpHUnAzcURvL0ZFUkM5T0xwY0Q0SWc4VVZQQVJKN3FEU2J5UkVRdmpxVTFSRTBIRTNtcU54NCtmQ2c4WmlKUFJQUjhtTWdUTlIxTTVLbGV5TWpJUUZGUkVRREF5c29LOXZiMkJvNklpS2hoS2kwdEJjQWFlYUttZ0lrODFRdHhjWEhDWXk4dkx3TkdRa1RVc0NtVlNnQ0FrWkdSZ1NNaG90ckdSSjdxQmRiSEV4SFZESFVpTHhLSkRCd0pFZFUySnZKa2NDcVZTbU5Fdm0zYnRnYU1ob2lvWVZNb0ZBQUFzWmkvNG9rYU8vNHJKNE5MVEV3VTJxVzFhTkdDZFoxRVJDK0FJL0pFVFFjVGVUSzQ4cVB4TEtzaElub3g2a1NlSS9KRWpSLy9sWlBCc1Q2ZWlLam1jRVNlcU9sZ0lrOEdKWmZMa1ppWUNBQ1FTQ1J3YzNNemNFUkVSQTJiU3FVQ3dCRjVvcWFBLzhySm9PTGk0b1JmT3ExYnQ0WkVJakZ3UkVSRURadDZKRjQ5TXQ4UVpHZG40K2pSbzBoSlNhbjErNmpuWkRVMjJkblp1SGJ0bXRhZis0MGJOeEFiRzJ1Z3FMUmR1blJKbUpCZDNzT0hENUdabVdtQWlCbzJOcGtsZzRxUGp4Y2VjelNlaU9qRnFSTjU5U0JKUTVDU2tvTGc0R0E0T2pyQzJkbTVWdTd4OE9GRHpKbzFDNU1tVGNMZi8vNzNXcmxIZGFsWDRTMVBKQkxCMk5nWXBhV2xXa201K2psZGJ0KytqYVZMbCtMbm4zK0d1Ym01c0gvVHBrM3c5ZlhGN05teks0M2x6cDA3V0w5K1BTWlBub3llUFhzQ0tQdHowZmREZ0t1cks5emMzRkJZV0lnMWE5Wmd4SWdSOFBmMzF6Z21QajRlWDN6eEJRWU9ISWo1OCtjTCt3c0xDN0ZvMFNKWVdGaGc2OWF0SE5TckJpYnlaRkRxc2hxZzdJY0FFUkc5bUxwTzVGVXFGY0xDd25EOCtISEV4Y1ZCb1ZEQXpjME53NGNQeCt1dnYvNWN0ZnFGaFlWNDg4MDM5VDUrL3Z6NTZOT25ENUtUazVHVGsxUGhjUzFhdE1DUFAvNElYMTlmV0ZoWTZEekcydG9hTGk0dVNFcEt3cjU5KzZvZGUzbmUzdDRZTzNZc0FDQXBLUWw1ZVhuQ2N5S1JDRE5tek5BNng4UERBMXUzYnNYeTVjdHgvdng1amVkY1hWMnhhOWV1RjRvSktQc3pLeWtwZ1ptWm1iRFB6czRPN3U3dVdMUm9FVHAyN0lpNWMrZml6ei8veElZTkd6U09xOGo0OGVQeDNudnZ3Y1RFQkdscGFWaTJiQm1DZzRQaDR1SWlITk9tVFJ0ODhNRUgyTE5uRCtMajQ5R21UUnNBd09iTm0xRlFVSUFWSzFZd2lhOG1KdkprTUNxVkNzbkp5Y0kyRTNscURNNmszc0dmMlhHSUw4eEFRaEcvSm01S1dsczR3SzJaSS96c1BOQy94Y3VHRHFmT0V2bmc0R0FjTzNZTUxWdTJ4S3V2dm9xaW9pSkVSa1ppdzRZTmlJNk94cng1ODZwOVRXTmpZNHdlUFZyWUxpb3FRa2hJQ0h4OWZkR3BVeWV0NDlYSjRnOC8vSURRME5BcXIvK2YvL3lud3VmNjl1Mkx6ei8vSExtNXVUaDM3bHkxWXdjQXFWUUtvT3dEaVRxUjM3NTl1MFppL3Q1NzcySHo1czNZdTNjdk1qTXpNV3ZXTElTRWhPRGV2WHZDTVQxNzlzUmJiNzBGb0d4azNjVEVSSGhPcVZSaTlPalJtRDE3TmdZT0hLaDNiSm1abVFnS0NvSk1Kc05YWDMwRlkyTmpaR1ptd3NYRkJaOTk5aGttVFpxRTBOQlFPRGc0Q09lRWhJVG9mWDFqWTJNc1hMZ1EwNlpOdzlLbFMvSHR0OTlpMjdadCtQWFhYNFZqNUhJNXBrK2ZMbXhMcFZLSXhXTE1uRGxUMk5lNWMyY3NXN1pNNy9zMlZVemt5V0JTVWxKUVdsb0tBR2pldkxuR0R5aWloaVpIVm9UZ2g2SDRJK3RSMVFkVG81UlFsSW1Fb2t5Y1Q3K1B5NWtQTWNON0tDeU5xeDdKckdsMTNhMG1LU2tKbjM3NktRWU5HaVRzUzB0THc4eVpNM0h5NUVtTUdqVUs3ZHExMDNsdVZGUVVpb3VMaFRMTFI0OGV3ZHpjSE9ibTV2am5QLzhwSEhmOCtIRUF3TlNwVTlHeFk4ZEs0N0cydGtad2NMQ3dIUm9hQ250N2UzVHIxazNqdUpzM2IrTEpreWNZTldxVXNHL3UzTG5DNC9idDIxY3JnUVdBZ29JQ3JGKy9Ici85OWh1c3JLdzAzaE1BR0RCZ0FHYlBubzFaczJiQnlNZ0lYbDVlc0xLeWdrd21nNWVYRjJ4dGJUVW1LZHZZMk1EWDF4ZEZSVVdJaVluQlJ4OTlKRHluVXFrZ2xVcUYzNk5xRnk1Y0VINmZkdWpRUWVQNDA2ZFBZK1BHalRBeE1jSE1tVE5oYkd5TTNOeGNUSmt5QmQ3ZTNwZzhlVEo4ZlgwMTdnTUFJMGVPclBSMWp4bzFDbE9uVGhXMm5aMmRNVzNhTkd6ZnZoMXhjWEVJREF4RTU4NmROYzZKaVluQjNyMTdNV1hLRkxSdTNWcnJtcmEydHBYZWs4b3drU2VEU1VwS0VoNlgvK3FOcUtHNWxmTUVhKy8vZ2x4NXNhRkRvWHJpYW1ZTVp1ZnZ4cjlmR29IMk5uWDdiYU02RWF5cnlhNmZmdnFwVnRMbDVPU0UxMTkvSGJ0Mzc4YTllL2NxVE9TLy92cHJQSG55Uk5qZXMyY1BnTEk1VTl1M2J4ZjJuemh4QWk0dUxsVW04VTVPVHZEeTh0S29zejl6NWd4OGZYMDFFbllBT0h6NE1FNmRPb1ZwMDZZSit6dzlQWis3Umo4eU1oS3JWNjlHUmtZRyt2VHBneGt6WnNET3prN2pHSWxFQW5OemM0MFBXMHFsVWlnbjBUVUpGUGhyZ21qZnZuMnJqR1A5K3ZYQzQwV0xGZ0VvSzJPZE5Xc1dIang0Z09IRGgyUEtsQ2xvMXF3WkFNREt5Z3J2dmZjZWR1M2FoWmt6WitLamp6N0N1SEhqTks2NVpNbVNDdSszYnQwNm5ST0lYMy85ZGZUcTFRdjI5dllBQUM4dkw0M25FeE1UWVdKaWduSGp4bkVnN3dVd2tTZURZWDA4TlJaaEtiZVl4Sk9XVEZrK1RpUkgxbmtpWDFWU1dOTXFHamxWSjRvVlRjNEV5c3B5bEVvbG9xT2o4Y2tubjJEQmdnWG8wYU9IeHFoMGRIUTBIang0b0pGdzZ5S1h5M0h3NEVFQW1pUElVcWtVcWFtcHVIanhvdGJ4Q29WQ2E3VDV4bzBiR0RKa2lGQy9YWlhDd2tKczI3WU54NDhmaDcyOVBiNzQ0Z3U4K3VxclZaNG5sOHNSRlJXRm5Kd2NTS1ZTUkVWRklUTXpVMmZiMExDd01IVHYzaDNXMXRaVlh2Zmd3WU1hazEyM2I5K08yN2R2WTlDZ1FWaXdZSUh3UVVXcFZFSXNGa01zRm1QczJMSG8zYnMzTm03Y2lJQ0FBSzFyK3ZuNVZYaS84dmQ2bGpxSkI0QzllL2Zpd0lFRHdyYjYvWC9qalRlMHpsUFBlYUNxTVpFbmcrR0lQRFVHNTlMdjQwSjZ0S0hEb0hycVFubzB1anQ0bzQvalMzVjJ6N3BPNUN0eSsvWnRBSlYzSkRNMU5kWDR2NG1KaVZaaXVHUEhEamc0T0dpTnFEOUxJcEhnNDQ4LzF0cS9mZnQydEd6WkVpTkdqTkRZZitiTUdkeTdkMC9uT2VVVDBNcWNQWHNXd2NIQnlNcktRbUJnSUQ3ODhFTllXbHJxZFc1ZVhoN216NTh2ZEs2WlAzOCs1SEk1MnJadHEzRmNhbW9xSWlNakt4MFZyOHJRb1VNeFo4NGNqWDJiTm0xQ2RuWTJQdi84Y3dDQW82TWpGaTllREtWU2ljT0hEeU14TVJFZUhoNEFnTUdEQjFkNi9mSmxNMGVQSGtWR1JnYUFzdEtnQ1JNbUFDaEwzSTJOamJGcTFhb0tyMU5jWEl4NTgrWnBsUXRSeFpqSWswR1VsSlFnS3lzTFFOa1BYeWNuSndOSFJQUjhUaWJmTUhRSVZNK2RUTDVScDRsOFhaZlc2QklaR1luejU4L0R6YzFObzA1YlgxS3BGR1ptWnZqamp6OFFHUm1KMmJObkM4bCtSY1JpTVFJREE3WDJuejkvSGg0ZUhsclA1ZWJtUXFGUTZEeEhYMHVYTG9XdHJTMVdyMTZOcmwyN1Z1dGNCd2NIaElTRVlPblNwVEExTmNYOCtmT3hhZE1tUkVWRmFSd1hFUkVCa1VoVTdmZFJxVlFLSlMrNjVrMGtKeWRyL1IySmk0dkQxMTkvamVqb2FJMzYvZzBiTmxSNG45dTNiMnQ4V1B2OTk5OFJFeE1EdVZ3T0p5Y25JWkVIeW43ZlYxUm1CWlROTWFEcVlTSlBCcEdRa0NBOGRuVjE1VkxpMUdDbFNmT3FQb2lhdExyK08xTGRFZm1VbEJTVWxKUm8xS3FydmZiYWE5VysvNFVMRjdCcTFTcVltWm5oMDA4L3JmYTVSNDRjUVVGQkFkYXRXNGVOR3pjQ0tCdFYzN0ZqaDg1ek9uVG9nQysvL0ZMWVZpZ1VpSWlJRUxiVmRlV25UcDNTT00vZTNoNURodzRWOXJ1NXVjSGIyN3RhOFFKQTI3WnRxNTNFbDFkU1VpS000cXZMWGNvTERBekU4ZVBIc1d6Wk1xeGF0VXJyOTJWaFlTR2lvcUp3OSs1ZEFFQlFVQkNlUG4yS3hNUkVUSmt5QlphV2xraE5UWVZLcFJMT3pjek14TjI3ZDRYT1FJV0ZoZGl6WncrT0hqMkt0bTNiNHV1dnYwYW5UcDJFeWI2Vi9WMXEzNzQ5Z0xLSnlwNmVudmptbTI4QUFOOSsreTJ1WGJ1bWNXeE9UczRMZlhBaWJVemt5U0RLbDlXd1BwNGFLb1ZLaWN5U2ZFT0hRZlZjWmtrK0ZDb2xKS0s2V1V6ZHlLanNWM3RGNVFrcEtTbTRkZXNXSGo5K2pOVFUxQXF2WTJOamcyN2R1dW5WUTF4OXYyM2J0dUh3NGNObzNydzVsaXhaVW1WaW5KT1RnM1BuemlFOFBCd0FFQjRlRGc4UEQ0d1lNUUliTm14QVFrSUNtalZycHRHcXNMekRodytqc0xCUVk1OU1Ka05RVUJDTWpJeUU5NklxVXFrVTQ4ZVBmNjVFL2tYbDUrY0xYVnNVQ29WV0ltOW5aNGVGQ3hkaXhvd1pDQThQeDVBaFE3Qno1MDRoU2Q2MGFaTndyTE96TTFRcUZYcjE2Z1VQRHc5MDZ0UUpFb2tFd2NIQkdEZHVuTkE3UHpNekU3YTJ0aGcrZkRnQVlPZk9uYmh5NVFvKy9mUlQ5Ty9mWCt2RHdyTmxPYnE4OU5KTCtQYmJieXM5eHRyYXV0TFIvZUxpWXEyT09WUTVKdkprRUp6b1NvMkJSQ1NHRWcxbjlVd3lEQ1ZVZFpiRUF4V1B5RDk1OGdUSGpoMURibTR1QUtCZHUzYnc4ZkdCczdNenpNek1YbWgxN2V6c2JDeGF0QWozNzk5SDc5Njk4ZTkvL3h0V1ZsYVZucU5TcWZET08rOElaVFFBTUh2MmJJd1lNUUluVHB4QWVIZzRiR3hzSUJLSnRObzRxcDA3ZDY3Q2NveXBVNmRxZEY5UktwVll0bXdaQmcwYWhGNjllbWtjTzJiTW1PcTgzQnFSbHBhR2NlUEdvYkN3RURFeE1UaDU4aVNrVWlsZWZsbDdEWUoyN2RxaFg3OStPSGJzR0lZTUdZTDgvSHlJeFdJTUd6WU1YbDVld24rNkpwNk9HVE1HWGJwMFFVSkNBa3BLU2lBU2lXQnRiWTJPSFRzSzcvdUhIMzZJRHovOFVHdGk4b2dSSXhBWUdJaTVjK2ZDMHRLeTBqcDlmYjVaVjZsVU9sZXpWYXZzT2RLTmlUd1pSUGxFWGxmL1dDSWllajdQSnZJcEtTa0lDd3ZEa3lkUDRPYm1oc0RBUUxpNXVlazkwbDZWbkp3Y3pKNDlHK25wNlpnelo0NHd5bHNWa1VpRWtTTkhvbVBIanJDeXNzS2NPWE5nYTJ1TDhQQndyRnUzRHYzNzk0ZWpveVBDd3NKcUxNNXo1ODZoWjgrZU5YSzlGMlZyYTRzRkN4YmdzODgrdy9qeDQ5RzVjMmNjT25Tb3d1Tjc5ZXFGWmN1V1FTcVZZdGFzV2RXNmw3dTdPOXpkM1hVK3AxUXFrWmFXVnVuNUtwVUtDb1VDNmVucGxSN241T1JVYVplaS9QeDhqVVdmNk1VeGthYzZsNUdSSVh6cXRyVzFyYlIxRlJFUlZVLzV5YTRwS1NsQ2IvWlJvMFpwTGNwVEU3NzU1aHNrSnlkanhZb1Y4UGYzcjlhNTZwYVM2Z21lV1ZsWjJMRmpCMTUrK1dWODhza24yTDE3ZDQzRnFWNHg5ZmJ0MjNCMmRxNnlKMzF0dUhYckZwWXRXNGJVMUZTWW1KakEzdDRlU3FVU0F3WU1nSnViRzhMQ3dpcjhoa0hkNWpNL1AxLzRFSmFVbEtRMU9WWWZBUUVCc0xHeEFWQldadlArKysvcmRWNVZ4MjNZc0FHK3ZyNFZQbTlyYTF2cGg1V0NnZ0poSlZ6U0R4TjVxblBsUitQWmRwS0lxR2FwRS9tTWpBeWNPblVLdHJhMmVQZmRkMnRzQkw2OHRMUTBYTHg0RVowN2Q5WXJpVTlJU01EMTY5Y1JHQmlvY3hESDN0NGVHelpzZ0oyZFhhVWp1OC9qNk5Hak1ETXpRMFJFaEZCYW9rdHljakphdG14Wm8vZCtscisvUDlxMGFZT3JWNi9DeWNsSitHWmEzYUpSVFNhVFFhRlFRQ0tSNE1hTkd4Q0x4UnA5KzIvZHVpVk1DSzZPTld2V0NJbTh2YjE5aFJPSkwxKytqUDM3OXd1VGNJMk5qWVhWWDNXcGFqRXRoVUtCQnc4ZVZQaDhjVEhYNDZndUp2SlU1empSbFlpbzlxZ1QrUXNYTGdBQS92YTN2OVZLRWc4QXNiR3hBTXFTMzhXTEYrczh4dExTRXA5ODhnbUFzbzRxMGRIUnlNbThZbm5jQUFBZ0FFbEVRVlRKcVhCMFY5K0ZtUFNsVkNxeGJkczIzTHg1RXhNbVRFQm9hS2pXTWM3T3pyQ3hzVUYrZmo3ZWUrODlmUExKSjFYMlRxOXVlOCtXTFZ2Q3pjMU5lTjFLcFJKYnQyN0Y4T0hEaFQremtwSVNZU0V0b0d6Z2E5U29VYkN5c2tKbVppWUdEeDZza2VnUEd6WU13NFlOcTFZY3o1SklKRnJ2K1kwYk43QnYzejZrcDZkajVjcVYyTHAxS3l3dExURm16QmdFQlFXaFU2ZE9tRGh4b3RacXJlVVZGUlZwN2N2UHo4ZmN1WE5mS0Y3U3hFU2U2aHdYZ2lJaXFqMGlrUWdpa1FnNU9UbjQyOS8rVnVIS3F6VkJuYXlscGFWVldHZGQvdjZkTzNkR1FrS0Mxb2h1U1VrSkFOMFRKa3RMUzdYYUdLcGxaMmRyamR5Ym01c2pQRHdjQ29VQ1o4K2V4UTgvL0lEWTJGaDA3OTRkLy9qSFB4QWVIaTcwVjFmYnZIa3pnTElSYnBWS0JUczd1OHBlTmdEZzRjT0hBS0NSZUZmbTJaVnBmL25sRjhqbGNvMVNrc3pNVERSdjNsellidDI2TlhyMzdnMnBWSXBXclZwVk9PbTNKdVRrNU9DMzMzNURhR2dva3BLUzhOWmJiMkhDaEFrYTcyL1hybDJ4WThjTzdOdTNEek5teklDUGp3LzY5dTJMWHIxNkNldkJsSmFXWXN1V0xZaUlpSUNKaVFrT0hEaUE4ZVBIbzBlUEhtalZxbFdsN1NmbGNqbU9IejllYWE5NTBzUkVudXBVYVdtcDBPNU1KQkxWK3RlWFJFUk5qVmdzaGxLcGhJbUpDWHg4ZkdyMVhnTUhEc1RBZ1FQMVBuN3ExS21ZT25XcXNMMWx5eGFVbHBiaTVzMmJBS0NSeEtvVkZCUm85SWt2VHlhVENRc2xLWlZLUEhueUJBOGVQRUJrWkNTdVhyMksvUHg4Mk5qWTRGLy8raGZHakJrRGtVaUVWcTFhSVNJaUFoNGVIaHFkZFFvTEMzSDQ4R0dZbVprSnZkSExtek5uRGt4TlRXRmhZUUdWU29YSXlFZ0EwTmxscGlyeDhmSDQvdnZ2OGZubm4rUDA2ZE13TXpORGFtb3FZbUppTkZhZ05UWTJ4bHR2dmFWMXZycFgvNHVhT25VcXVuYnRpcSsrK2dyMzc5K0h0YlUxUm84ZWpkR2pSOFBhMmxybk9jMmFOY08wYWRQd3hodHY0Tml4WTlpN2R5K0NnNFBoNE9DQVZhdFdZY3VXTGJoKy9Ub1dMbHdJYzNOekxGbXlCQ0VoSVVJaWYvTGtTWWpGWWtna0VvakZZb2pGWXBTV2xrSXVsd3N0VXk5ZHVnUmpZMk9oenoxVmpJazgxYWxuUitPZjdaZExSRVF2UmoycTNSQys4WHo4K0RHaW9xSmdabWFHTVdQRzZCeUpyV3lDNU9MRmk0WEpvVVZGUlpnN2Q2NHdHYlJ6NTg3bzI3Y3YrdlRwbzFGYTlORkhIMkh0MnJYNDVwdHZOTXBqMUlOTG4zNzZxZEJ2dlR5WlRJWTdkKzRJMjFaV1ZoZ3hZZ1JlZi8zMWFyMW1sVXFGalJzM1lzYU1HZkR6ODhNUFAveUFtemR2UWlLUm9IdjM3aGd5WkVpVjEvRDI5cTUyNXhwZDJyVnJoOWF0VzZOZnYzNTQ4ODAzMGExYk43MTc3enM0T0dEeTVNbDQvLzMzY2VQR0RlVG41OFBkM1IyZW5wNElDQWhBbno1OUFKUXQ1dlhUVHovaHp6Ly94S2xUcDFCY1hLeFhXUktUZVAySVZDb1ZteUJUbmJsdzRRTE9uRGtEQUhyL3dDS3F6OGFlVzJQb0VLZ0JPTkpuWHAzZEt5WW1Cai8rK0NQNjkrK1AzcjE3MTlsOTY0UG82R2lJeFdKNGVIam9uWkJXaDFLcGhFS2hnRWdrcXRIcks1VktvU1Nxb1pQSlpEQXhNYW55dU5MU1VtRUVYaVFTYVl6U2svNDRJazkxaWd0QkVSSFZyb3JhRnpZRnRWMUtwQzRGcVkzck5oYjZKUEVBcXJYeUxsV3M4ZnpOb1FZaElTRkJlTndRdnZZbEltcG8xRiswTjZia2tJaDA0Nzl5cWpPNXVibENqMWh6YzNPaGh5MFJFZFVjOWVxYkxWcTBNSEFrUkZUYm1NaFRuU2xmVnVQbTVtYkFTSWdhaGhabTlldkRycEZJREdPUkJEVlp4ZHZNeUJUV3hyVzd1ck9Oc1FYZWRPdUZzYTRCdFhxZitrSXFsUUxnaUR4UlU4Qi81VlJuMkQrZVNIOU9wdFlJOXArQ05WM2ZnYkZJSXV3WFExU3QvMnFLcTRVRER2U2VneDllblFrYlkrMk9IcytqajZNdjl2VDhHSlBjYW5kQ3BvMnhCU2EyNllXeHJidlY2bjNxQzViV0VEVWRuR1ZBZFlZVFhZbjBONloxTjBoRVlrVG5QWVZjcFFCUWx0eHY2VGF0aWpQL2tpa3J3RCt2YkJhMlc1bmI0UzIzVnlzOC9ramlWVHdxMEwyb3ozc2VmY3MrSElnazZHVG5ock5wVVhySFVaRWIyWStoVUNuUng4a1hPeDlGUUtZc2ZlRnIwbDhyamo2N1VCSVJOVDVNNUtsT0tKVktKQ2NuQzl1dFdyVXlZRFJFOVp1ZFNUTU1iTkVCUlFvWkRzUmZGUGJMVlFvOHlFK3U1TXd5RHFaV2NEQ3hoRktsMmF2Wnh0Z0N2UjFmcXZDOEUwOGpkZTd2Wk9zR2YzdFBwSlhrd3RhNEdhWjREa0JrMW1Qa2x4YnJQTDZiUTF1TWFOVzF5amdCUUs1VXdFSmlndVdkMzBSUmFVbVZ4MHNWY3F5OGQxU3ZhMnNUd2NwSS96S2VpbDVmZldkcGFRbWdhWGV2SVdvcW1NaFRuVWhMU3hOR2lSd2RIZGx5aXFnU2I3cTlDaE94RVE0OFBvczgrVi9KWkxhc0VKL2UyRmZwdVMzTmJMR3l5eVFBd0o2NHN4clAzYzlMd2xzWDFtdWQ4NEgzWVBSemFxOXhMelVySXpQTTlCa0dGWUJ2bzBQaDNzd1JVN3dHWUliUFVLeThld1M2RmlLeE5iWkFPMnY5UDZ4TGxYSzRXampvZFd5aEhzbCtSYXlNekxDbjUzUzlqMy9yd25wSWxmTG52cCtocUV0ckdrTlBjaUtxSExNcHFoTnBhWDk5WGUvazVHVEFTSWpxTnhkemV3eHMwUUhwSlhrSVNieGVyWFB0VEpwaFNhZS93Y2JZQXNjU3IrRjgrbjJONTFVb1M1cEh1cnlDWW9VTXAxSnVBd0FzSkdWOW4zVWw4ak45aHNQQnhCS2h5VGR4SnpjQmQzSVRFT0RRRmdIMlhualhveTkyeC8ydWRVNVl5aTJFcGR5cVZ1eDFvVlNseE8yY2VMMlBWNmlxWG4yeVBsS1B4T3ZiejV1SUdpNG04bFFuMU8zUWdMSVJlU0xTYlZyYlFaQ0l4TmdhY3dweWxRSmlpTEM2Njk5eEp5Y2VCK012b1VnaDAzbWVvNmsxRm5aNEE0Nm0xamliRnFVMUdsL2V1eDU5RVpXWEtDVHkxc1lXVUVLRmdtZEtTZjdoMlEvKzlwNklLVWpCenRnend2NDFVU0ZZM2ZYdkdPTWFnR3haSVg1TytxUFMxOVRIOFNWNFdUNS9LOFR2ZFh4WWVCN0ZpaEo4ZWVmL2F1UmE5Vmx1YnE2aFF5Q2lPc0pFbnVwRWFtcXE4SmdqOGtTNjlYSDBSU2ZiTnJpWThRQi9aRDBDQUl4dzhZT1haUXVZU295eDkvRjVuZWQxc0dtTlQzeEh3ZHJZSEdmVG9yQSsrZ1NVT290ZUFDc2pjeGlKeE1pVC9aVzBXeG1ib2JDMFJPT012N3Yzd1NnWGYyVExDckhxN2xGaHdpMVFWanUrL081aHJPejhGdjdoMlE5MkpzMTBqc3lydldMdmliNU83YXZ4VG1pcXFVUytxY2pMeXpOMENFUlVSNWpJVTUwb1B5TFBSSjVJbTcySkphYTJIWWdpUlFtMng1NEdVSlowVDJ6VEMwcW84TjJEVUpTV1M2YUJzbGFVbzEzOThiWjdIMGhFWmEwR1RTVkdhR2x1aDZUaXJQL0gzcDNIUlYydER4ei96TER2cTRnSW9nTHVncHBtbXFWcGl0cDF2VnBadDdMTXNycW0vaXdyYjdiYVZjdHVxMHRtV21iWnFybVdtcmxidUd1YUN5ckpKanNJQXJNd003OC94aGtZR1dCQUJnU2Y5K3ZseTFuTzkzelBqS0xQOTN5Zjh4eXI1L0Z6OWdEZ3NyYkkvSnEza3hzRlY5TnFIQlJLSmtUMFowaXpMbHpXRnZIcW45K1JyU20vYURLNUtKdFhqbi9INjlGakdSbmFnNVllVFZnWXY0Vk1kY1ZCcExYOC9NbzgweWEyMHNXNUprRXUzb3h2M2EvQzk5MGNYWXkvT3pnem8vM3dTdnRLTE1yaW00djdLbTF6STh2UHo2ZWdvS0MraHlHRXFDTVN5QXU3MDJxMTVoa2lwVktKbjU5ZlBZOUlpQnZQUTYzdXhNdlJsZFRpWEI1dTFSZEhoWklRTjM4OEhGM1lrSEtJTS9tcEZ1MWpmTU9aRU5HZk1QY0FOUG9TdmszY1J6ZS8xdlFNaUtKSFFDVGIwMC95emNXOVpLa3RnenJmcTRHOEtSOWVBWGc0dXBKU2xJdWZzd2N2dEI5QlcrK1FxMEg4OXlRVlpWYzQ1b1RDREdZZC80NVpuZjVKRjcrV2ZIakxvL3o3MERLeTFkWUR5ZW91SExVMVI5M0QwWVZlZ1cycWJPZW9jS2l5bmZkbCsyNU9aVzhuVHB3d0wzYVYzYk9GYVB3a2tCZDJsNWFXWm40c1c0YUx1bEpVVklSS3BVS3RWcVBSYU5EcjlSZ01obksvWCs5cnRiWG4wcVhpWE1CWTZ6M0V6UThEeHE1VGluUDQ4dS9kNW5iUnZ1RU1hMzRMM2YxYkEzQXFQNFdGWnplVFhKekQ5NGwvY0h0Z1d4NXFkU2NEbW5iaWppYnRXSjl5aUI4Uy96QUgwZGZPeUhzNnVxRkVRZjdWNTAxY3ZVa3V5dWJUODc4eDkycjFtNnE4Zk93YkprVDBKNzdnVW9WQlBNQ3EyNmRVNnpzcHV4R1dMZEpVZWJ4ODdKdHFIV01TN1JmT3MyMkcxT2pZRzBWK2ZqNjdkKzlHb1ZEUW9rVUxmSDE5NjN0SVFnZzdrMEJlMkYzWmlqV3kwRlZVUmFmVG1RTncwKy9WZlZ4U1VvY2JDL1dyblJuY2pTbUgyWmQxbHNJU0ZUcURucmU3L0l0QUZ5OCtPUE16V24wSm8wSnZaVkN6YUlKZGpjRlptdW95MzF6Y3k4Nk12eXo2Mlp0MWhyanNjNHdJN2M2OUxYcnh6N0NlOUcvYWljOFRkckFyNDFTWkdYbGo0TzdsNUdwOFhsSk1ycWFRMlNkK0pFT1ZqNHVERXdrVmJBNTFyVXgxUHE4Yy83YktkbkZaOFRaL0h3RHR2SnZUMU5YMldXV2RRVzgxRGNnV0JWWXE5dFFXWjVXZWQ5OTkxMXlDMTE1VUtwWHhmTTdPREJvMHlLN25Fa0xjR0NTUUYzWW4rZkUzTjRQQlFGRlJFWVdGaFRiOXF0TWcvQVpTcUZOVFdHU3NrZjVzbXlFMGRmVmg1ZCs3aWIrNkFaUy9zd2ZCcnI3OFhaakorcFJEN0VnL1dlR0MxaEtEamgrVDR0aWJlWWFub2dZUzdSdU80OVhaYlY4bmR3QmltM1hoMW9CSXZKeU1GeUx0dkpzenRlMVFQajIzelRnV25acVp4MWFaKzFSZ3pPT3ZTYUM4SWVVd2Nkbm4rRDNyYkxXT2kvUU1wb21yZDdYUGQ2TUp1S1NqcUtqbTllK3JLeUlpZ3VEZzREbzdueENpL2tnZ0wreE9hc2czVGhxTmhzek1USzVjdVZKcFlGNWNYRCs3WTdxNXVlSHE2b3FMaXdzdUxpNG9GQXJ6TDZWU2FmSDc5YngybU1wTEwxYlh3T0JvN21yYWtlTjVpYXhPaWpPLy9rWENMdlprblNtWEsxK1pORlVlci83NVBlMjltM01xUHdVb1RhMko5bTFoMFRiVXpaOVFOMzgrdmJyUVZva0NGd2NuaW5VYW5KV09mSHJya3hTVUZQUHZnOHNzam5zeWNpQXVTa2UrUzl4SG1zcFk5dERkd1ptbm9zclBDUGUySVkvZG1yTEhIY3E1d0k1cjdrTGM2QzYxY21MaHd5L1o5UnhxdFpwMTY5WngrdlJwVHAwNnhjNmRPK25idDY5ZHp5bUVxSDhTeUF1N0s1c2pMNmsxRFV0SlNRbloyZG5rNU9TWWZ6YzlMaW9xcXJxREduQjBkTVRGeGNVaUNDLzd2T3pyRlQydXk1MkRQOWhkZTRGOEI1OVFub2djUUk3bUN2ODd2UUVENEtoUUV1em1od0k0WDVERzdPajdxdFhuMGR5TC9KRDBoL241Z3JPYldSeS90Vnk3RnpxT3BJdHZPRnE5am5iZUljenNPSm9kNlNkWmRtRTdHbjBKNmFyTFJIa0ZFK0RpWmM2RGQxUW82UnZVSGxjSFoxYVd5ZU4zVmpyYVZHMm1KdkkwaFEwdWtLOExMaTR1akIwN2xwVXJWNUtZbUVoY1hKd0U4a0xjQkNTUUYzWjE1Y29WMUdyakxXVW5KeWU4dlJ2K2JmTEdScS9YV3dUb1pYK3ZqVEoyQ29VQ2QzZDNQRDA5Y1hkM3g4UERvOEpmbnA2ZU9EaFViNEZqWTlIQ1BaQ1pIVWJocUhBZ1U1WFBsTFpEQ1hienBhbXJEMG9VZkhOeEg2dVQ0dWpvRTFhdGZxK3RXcU0xNkN4cXdwczRLSXlyZGpYNkVwSUtzM0Z6Y0taM1lCdVdYZGdPd05IY0JLSzhndW5xMjVKZjA0MGJTVVg3aHVQbTRNekp5OG5rV0VtNXlkRmM0WmtEbjFWcnZCVVoxQ3lHUnlzcE1RbkdUYkhtZFhtd1J2MTdYQzFSMmREZGV1dXRKQ1Frb05QcHVIanhJdUhoNGZVOUpDR0VIVWtnTCt5cWJGcU41R3pXSDYxV1MzcDZPaGtaR1dSbFpaR1JrWUZDb1NBN083dkd1MEE2T3pzVEdCaUlwNmVuT1FpM0ZxaTd1N3ZYOHFkcG5NTGNBOHpCWkZ2dkVBQlVPaTBKVnpKSUxjN2hhTzdmYUEwNnE3WFlKMFVOcEc5UUJ6NDgrek8vWjFybW9aZFVVc0l4eE0yUGR0NGg1R2dLY1ZRNG1BUDhRcDJhNDNrWDZlYlhpcmJlSVp6SlQrVkk3dCtNYmRHTGFMOXdjeURmTXpBS2dEMlpwNnoyYjhDeTVLUVNCYzVLMi83YjBlaExMTllBWEZ0RDN4cG5wU050dkpyWjFIOWpGUkVSZ1lPREF6cGQxZCtYRUtMaGswQmUySlZVcktsYmVyMmV6TXhNTWpJeXpMOW5aR1RVT0ZoM2NuTEMzOThmZjM5L0FnSUNMQjVMZ0Y2Ny9yeWN5Sy9wZjVKVW1FMWlZU1pKeFRsV1N6bGFxOFd1djFvM1hLdlhWVnFydlpOUEdCMTl3b2owQ3FhTlZ6TzhyeTUwL1Q3eEQ1eVZqbWgwcFF1TmY4ODhTemUvVnZRT2JNT1ovRlRpQzlJb01lam9kUFdPZ0FLNE5TQVNuVUhQdm1zV3NWNHBVVFAzcjU5UTZ5MFhMdmNNaktweVF5YVROMDc4d0pIY3Y4M1BEMlpmSUZ0ZHdLWGl2SEp0MWZvU0VvdXlTRmRkNXI4bjE5alUvN1U2K0lUeVpPVGRwS3RxOXJOeW8zQndjQ0F3TU5CaU4yMGhST01sZ2J5d0sxbm9hbCtabVpta3BLU1FtcHBLU2tvS0dSa1oxUzV4cDFRcXl3WHJwdCs5dkx6c05ISnhyWHh0TVF2T2JyYnJPVWFHOXVDV3EvWG5VNHR6T1poem50UDVxUnpPVGFCWGt6YW95MXdFSE1xOUFFRFBnQ2lXWDloQmlVSEgrWUowMm5xSEVPcm1UNkNMRjc1Tzdoekt1V0RlWE1xa3hLQWpMdnRjdWZNcnJ4YmRUeWpNNEd6K0phdGo3T2diUnFpYmY3blhNOVNYeVZCYkQ3SUx0Q3JlT3JHYWpESzd5cm9xbmVnUkVFbGNkanlhTWhjVVFTNCs5QS91eU0rcFJ5MTJ0LzNyY2pKZi9iMkhpNFdaTkhSZVhsNFN5QXR4azVCQVh0aVZsSjZzUGZuNStSWkIrNlZMbDlCb05EWWQ2K1RrUkZCUUVFRkJRVFJwMG9TZ29DQU1CZ04rZm42eTArNE56dFhCaVhiZXpZbnlhc2IzaWI5ZlYxOWIwLzdrOTZ5ekhNdTdXQzUzM2tYcGFCSHc1bW9LdVZpWVNiaEhFOEk5bW5DeE1KTmRtYWM0ZVRtWllwMkcvc0dkQU5pV2ZzTG04d2RlTFNYNWU5Wlp2ay84dzJxYlo2SmlyUWJ5WUV3NUd0eXNDeHRURG5QdVN1a2krdkd0KzNKSFVIc1d4VzloZS9wSkFGN3FPSXBvM3hZc2l0L0tsclJqNXJiM2gvZm1ycVlkS2RIckxSWUJEMi9lblVkYjkrTm83dCs4ZnVJSG16L1RqY2kwRmtuU2E0Um8vQ1NRRjNaVnRtS05CUEsyMDJnMEpDY25tNFAyMU5SVXJseXB1bjYzVXFra0lDREFITFNiZnNrT2p3MUhpSnNmVVY3TmFPY2RRbHZ2RU1JOW1xQkVRYTZtOExvRCtianNpamRrY25Wd0p1ZWE0SDU5eWlFY2xRNWtxWXd6M1p0U2p3RGc1dUJNejRBb0NrcFVITEF5ODE2UmpqNmhBQ1FWWmxkMzZBQUV1L3JTTDZnREJkcGljeURmMWp1RXU1cDJ3b0NCOHdXbHM5QngyZkZFKzdiZ251WmRMUUw1bnk4ZDRhNm1IUm5jTEliVlNYSG1QUHh0YVg4eXBrVlB1dmkxNUk0bTdkaWRlYnBHWTd3UnVMb2FOL2t5YlJBbGhHaThKSkFYZHBPYm0ydE84L0R3OE1ETnJYWjJ3R3lNU2twS1NFeE01TUtGQ3lRa0pGaGNBRlhHMzkrZjVzMmJFeElTUXZQbXpXbldyQmxLcGRMT294WDI4RUI0SDRhR2RMV29ubEppMEJHZmY0blQrU21jdUp4c3QzTTdLeDN4Y0hRcGwxWlMwV3g3bnlidGNGWTY4bXZhbjVVdXBpMHJ4amVjSHY0UnFIUmFqdWI5WFdFN3c5WEFXbkUxRGFlczVsZG42bE9MY3dGaitjdW5JZ2VpQUg1T1BVcGlVWmE1N2Q3TU0weUk2RThMOTBEemdsMkErSUkwemw5Sko4S3pLVDBESS9uOTZtNnpoVG8xMzF6Y3g4U0lBVHphK2k0T1pKK3ZkTDNCamF5d3NCQkFVdU9FdUFsSUlDL3NSaGE2VnN4Z01KQ2Fta3BDUWdJWExsd2dPVG01eXR2Zzd1N3U1b0M5ZWZQbWhJYUc0dUxTT0VybUNjalRGdUxpNE1oZmw1TTVucGZJeWN0Sm5NNVBOVmRyK1ZmTE94ald2SnZWWThQY0F3RVkyK0kyQmdaM3R0cm1tNHY3ekp0Q09Tb2NMS3JBREdqYUNTVUtMaFhuTWlxMEIxRlZWSDZKOURKV29JcndhbXF4ZVBWVWZncnJVdzVadEhWemNPYWVrRzdjRjk0TGdGVVg5NkxTVlJ3Z205Nkw4R3JLNGR3RTgrdk9Ta2Q2QmtZQ2NQN3FiUHdETGZzUTd0R0VQRzBSWC8rOXg2S2Z5OW9pVHVRbEVlM2JnanVidExmWVNPdTM5Qk5FZURabGFFZzNjeUFQOEV2cVVlNEo2VWFJbXg4alFudndiZUsrU3IrSEc1WEJZSDNIWHlGRTR5T0J2TEFiV2VocVNhMVdjKzdjT2VMajR6bDM3bHlsTzU0Nk9qclNyRmt6aThCZDBtTWF0MS9UL21SYjJnbUxCYWRsdGZac1NyUnY1VFhCVzdnSDB1SnFVSCt0WHk2VnBwY3M2dkU0Q29XQ0FtMHhqZ29sb2U0QmdIRUdmblRvcmR3YUVHblRtTnQ2aFVDWlNWL2QxZG41YU45d0lqeWIwdDZuT1oxOVcrQ3FkS0xFb09lTGhKMnNTNmw4QTYyekJjWkZzQStFOStHT0p1MjVVcUpDaVlJUWR6KzhITjFJS3NvbXZpRE5IR3dETERtM2xVS2R1bHhmZXpOUEUrM2JnaTUrTGE5NS9ReVB0cjZMRXIwT3B6SmxOL1VZK0RaeEg5UGEzc09JME82c1N6bElzYzYyZFNnM0VzWFZQUUZLU2txcWFDbUVhT2dra0JkMkk0RThYTDU4bWRPblQzUDI3RmtTRXhNcnJDaWpVQ2dJQ1FtaGRldld0R3JWaXJDd01FbVJ1Y2xvOUpVSFhYTk9yc0ZCVWZPL0UyWDd2MWlZU1ZmL1ZnUTRlNkxIUUpvcWorOFNmK2RNZmlyelQ2MnY4WGxNYVRhZGZFSVoyOEk0QTErazAvQmIrZ2wrU1B5RFM2cnlwU092dFRmek5GRmV3ZHpScEQzTjNmM05sVzRLU29yNVBTdWV6Njl1VUpWYW5NdDdwemZTM3J1NXhheDZXZnV5enBLanVjTFJYTXRVbnN2YUloNzdZeEVGSmVVdnBuZG5uS0tMYjBzMlh6cldJSU40S0Eza1pXWmVpTVpQQW5saE4yVXIxdHdzcVRVR2c0R2twQ1RPbmoxTGZIdzhXVmxaRmJiMTgvT2pkZXZXNXVCZDBtUkVaU3Jha2JVbVpwOWNEWlNXZ3l5NzhWSnRuT2ZuUzBjcExGRnova282Wi9KVHE5V2ZBVmgrWVFmTEwreW9zdTJlek5Qc3FXUlI2cFVTRlFkekxsaDl6MW9RYnpyL2gyZC90bVdvTjZ6QVFPTmRtZHJZbVZrSWNXTnJYSUY4WWpJY09RYng1K0hzT2NqSnJlOFIzZFFtbFgweTlhWDZHa2FkVWdBdHJ2NjYyNVlEZHNUVjdFVCtmdEFtRXFJaW9XczB0QWl0V1QvaXBsWTJnSzlOdVpwQzFsYVJRaVBzeDFTMXhwWktWMEtJaHExeEJQSWFMWHkzR3RadEJMM2NTaFEzZ1p4YytPT0E4ZGRYMzhDSWY4Qjkvd1JIaC9vZW1SQ2lua2xhbmhBM2o0Yi8wLzUzSWp3M0UzN2FJRUc4dURucERiQm1QYno0S2lSVVhOWlBDSEZ6Q0E0MlZoVnFxS2sxS3BXcXdySG41K2ZiWEIrL29wMnVDd3NMeWMvUHQzSkV3NWFibTh1QkF3ZktmZWFqUjQ5eS92ejVXam5IaFFzWHVIanhJZ0JhcmRaYzZyUzY0M3o4OGNmWnMyZFAxWTFGbFJwMklLOVN3VHNmUUtwdE5iZUZhTlQrdmdqelB3S3RWS29RNG1abUN1VGk0eXZlQU94R3RuanhZaDU1NUJHcjc5MS8vLzE4OGNVWFZmYWgxK3VaTVdNR3I3enlTcm4zMXE5Zno1Z3hZMm90dUwwZUdvMm0zQyt0MWxpNXFxU2twTUwzclBuenp6K1pPWE1tYXJWbEJhZEZpeGF4ZnYzNldobnZPKys4d3djZmZBREFGMTk4d2VPUFA4NitmZFVyMDFwU1VzTEZpeGNiNWNWVWZXallxVFdyZm9EMGpLcmJDWEd6U00rQWIzK0VmOTFYM3lNUlF0UVRVN1dhdkx3ODh2THk3RjY2TmlVbGhUVnIxbkRvMENFeU16TnhjM09qZGV2VzNILy8vWFR0MnRXdTU2N0kzcjE3U1VsSjRhbW5uaXIzM20rLy9VYnIxcTJKaUlpb3RJK1VsQlMrK3VxcjZ4cEhWRlFVbzBhTk12ZFhObmhWS0JSTW5qeTUzREd0V3JWaXlaSWx2UFhXVytWbXJVTkRRMW0rZlBsMWpRbU1mMGZVYXJWNVBZV3RYRnhjekgrL3hvMGJSMFpHQnErKytpcURCdzltK3ZUcDF6MHVVWDBOTjVBL0V3K2J0dFQzS0lTNDhhemRDTjI3UXJzMjlUMFNJVVE5TUFWYUJvT0JYYnQyTVh6NDhDcU91RDVyMTY1bDI3WnR0Ry9mbms2ZE9uSHAwaVVPSHo3TTRjT0htVDU5T29NSEQ2N3cyQysvL0xKY0dzMWZmLzJGU3FWaTRjS0Y1ZHJyZERxT0hqMWE3ajEvZjMvdXYvOSt3UGk1di96eVN6cDE2a1RQbmowdDJwMDhlWktFaEFUR2pSdEhRa0lDMW5oNGVCQVVGTVRseTVmWnZYdTNUZC9CdFV6cFA0V0ZoZVpBZnVuU3BSYUIrU09QUE1MaXhZdFp1WElsMmRuWlRKa3loZlhyMS9QWFgzK1oyL1RxMVl0eDQ4WUJ4cGwxWjJkbjgzdDZ2WjRSSTBZd2RlcFVCZ3dZWVBQWXNyT3ptVGR2SGhxTmhuZmVlUWNuSnllYmozVnhjYUdvcUFnd2ZrOHpaODZrUjQ4ZXNvdHdQV3E0Z2Z6R3pTQTFjb1VvejJDQVg3ZExJQy9FVGNxVVdoTWRIYzJ4WThkbzJyUnB1WUMyTnQxOTk5Mk1IejhlZDNkMzgyczdkdXpncmJmZTRxdXZ2cW8wa0Q5NThtUzVNcjNaMmRub2REb09IejVjcnIxZXJ5YzlQYjFjaWtuejVzM05qMy83N1RjU0VoSjQvLzMzQVVoSVNLQlpzMmE0dXJxeVpzMGFBRmF0V3NXcVZhdXNqdW4yMjIvbnRkZGVvME9IRHRWT1NibHk1UW9mZlBBQk8zYnN3TXZMaTd2dnRxeGYxcjkvZjZaT25jcVVLVk53ZEhRa0lpSUNMeTh2TkJvTkVSRVIrUHI2V2l4Vzl2SHhvWDM3OWhRVkZYSHUzRG1MT3d3R2d3R1ZTbFZ1NDYrOWUvZWFBLzVPblRwWnROKzJiUnNMRnk3RTJkbVpaNTk5MWlLSTM3RmpCKysrKzI2bG4wK2owV0F3R0JnMmJKalY5NmRQbjQ1R28rR2pqejZxc0EvVGhlYkhIMy9Nb2tXTEtteDMrKzIzOCtLTEwxWTZIdEdRQS9tVVMvVTlBaUZ1WFBMekljUk55eFRJZCszYUZZVkN3Wll0VzFDcjFkeDU1NTEyT1YrYk51VW5EZTY4ODA3bXpKbFQ1WUxidVhQbmxudnQvZmZmWjlldVhTeGR1clRjZTBPSERpVTJOcFlubjN6U2FuL0Z4Y1Y4K3VtbkRCdzRrSTRkTzZMVmFwazFheGJCd2NGTW5qeVpYYnQyTVhyMDZBb3ZiR2JObW1VeDYxMGRSNDRjNGUyMzN5WXJLNHM3N3JpRHlaTW40K2ZuWjlIR3djRUJOemMzODZaZFlQenpjbkF3Vmh6VDZhenZ1ZkQ3NzcrajArbm8yN2R2bGVNdzViQUQ1alVDeWNuSlRKa3loYk5uenpKMDZGQW1USmlBaDRlSHhYRWxKU1dvVkNyR2pCbUR2NysvMWI1MzdOaEJhbW9xRHp6d2dOWDNXN2R1alU2bjQrR0hINjV3Zkt0V3JVS3RWcVBWYXJuMzNudkxqY01rTkZUS0t0dWk0UWJ5WlRZYkVrSmNJeVcxdmtjZ2hLZ25wbURRd2NHQkVTTkdBTEJ6NTA2T0hqM0tpQkVqQ0E4UHQvc1lMbDI2aEY2dnAyM2J0dFUrMXNYRnBjTGd6dFhWdGRKVWtPWExsNk5TcVhqaWlTY0EyTGh4SStucDZjeVlNWU5seTViaDZlbkorUEhqY1hOenMzcTh3V0NvZGlCZldGaklwNTkreXNhTkcvSDM5K2UxMTE3ajl0dHZyL0k0clZiTHFWT255TXZMUTZWU2NlclVLYkt6czYyV0Q5MnlaUXM5ZS9iRTI5dTd5bjYvKys0N2k4KzNkT2xTL3Z6elQrNisrMjVtenB4cHJtcWsxK3V0bm12UW9FRzBhdFhLYXQrWExsMGlJeU9Ec1dQSFZqcUdpbzcvOWRkZnpXbEhUazVPRkJRVU1INzgrQ28vazZoWXd3M2tpNnp2eWllRVFINCs2bENVVnpQaUMrUU9pS2hZbEZlek9qMmZhVWJlRktTTkdER0NMbDI2c0hQblRsYXNXSUdQancvdDJyV2piZHUydFJyVTYvVjY4dlB6K2V1dnYvanNzOC93OGZFeEI5VFY4ZFJUVDFsZHBBcXdldlhxQ284N2UvWXNhOWFzb1h2Mzd1ellzUU90VnN1MzMzN0x3SUVEMFdnMDdOdTNqd2tUSmxRWXhJTXh1SzVPSUw5cjF5NFdMRmhBVGs0T3NiR3hUSm8wQ1U5UFQ1dU96Yy9QWjhhTUdXZzBHZ0JtekppQlZxc2xNakxTb2wxNmVqcEhqaHpoOWRkZnQzbGMxeG84ZUREVHBrMnplRzNSb2tYazV1Ynk4c3N2Mjl5UG01dGJ1WktUbVptWmFEUWFpL1FtYXdvS0N2amtrMCs0OTk1NytlcXJyeGc1Y2lRLy9mUVRzYkd4VnUvcUNOczAzRUJlQ0NGdUFLMDhnaVNRRjJ5UW50QUFBQ0FBU1VSQlZKVnE1UkZVcCtjck95TnZFaDRlenNNUFA4eXhZOGM0ZmZvMGNYRnh4TVVaZDVadTJyUXBycTZ1dEd6WjBxSWZIeDhmWW1KaWJEcm43Tm16MmJsenAvbDUvLzc5ZWZMSkp5dE0wU2pyd1FjZnJIRXB3alp0MnBqenV0M2QzWEYwZE9UOCtmT2twNmVUbHBhR3U3czdreVpOWXUzYXRRUUhCek42OUdoU1UxTnhjWEVoSUNEQW9pOVRybmwxQXZrMzMzd1RYMTlmM243NzdXcFg2QWtJQ0dEOSt2VzgrZWFidUxpNE1HUEdEQll0V3NTcFU2Y3MybTNmdmgyRlFtR1I3MjRMdlY1dlhrdFFOcFhIeEhUWDVGcGJ0bXdwOStmV29rVUxldmJzaVplWEYxcXRGcFZLWmE1NDg5VlhYN0ZwMHlZKy8veHpRa0pDckk3RllEQXdiOTQ4QWdJQ0dEcDBLRjk5OVJXaG9hSDg0eC8vWU42OGVYejg4Y2VWWG1DSmlra2dMNFFRMTJGZ2NHZCtUVHVPSGxsOEw4cFRvaUMyV1hTZG50TVVuSlVONUUxaVltTE13Zm1aTTJkSVMwc2pMUzBOdFZwdEVZaWJ0RzNiMXFZU2hUMTY5TURiMjV1Y25Cd1NFaExNQzA1bnpweFo3Z0xoV3VQR2pUUFBTcHZHLzhrbm45Q3BVeWZ1dU9PT0NvLzc0WWNmTEZKRFFrTkQrZm5ubndFNGZ2dzQwNmRQNTkvLy9qZmUzdDQ4OU5CRDNIdnZ2U2dVQ3Y3di8vNlA0T0JnNXMrZmo2TmphUmhrR29PTGkwdVZuN2VzeU1qSTZ5cXpxVmFyemJQNDF0SmRZbU5qMmJoeEk3Tm56MmJ1M0xubGd2TEN3a0pPblRyRnlaTW5BWmczYng2cHFha2tKeWN6WWNJRVBEMDlTVTlQeDJBd21JL056czdtNU1tVDV0UXJLTDBBWEw5K3ZjVTVWQ29Wc2JHeDlPelowM3p4azVPVFEwaElDUG41K1d6ZHVwV1ltSmdLZzNpQWxTdFhjdWpRSVQ3ODhFT0x2aDkrK0dGMjc5N052SG56ZVBYVlY2MWVjSWpLU1NBdmhCRFhJZElybUx1RG85bVNkcXkraHlKdVFFTkR1dExhczJtZG50TVVrRm5MZnk2cmJkdTJOY3BodHlZMk5wYlkyRmpBT1B1NmZmdDI1czZkeTMvKzh4OCsrK3l6U2k4Ry92R1BmMWc4MStsMGZQTEpKN1J1M1pyUm8wZFhlTnpHalJzdEt1V1lGQlFVTUcvZVBQcjE2MGUvZnYzTXI1c0M5RW1USnZIV1cyK3haTWtTbm43NmFmUDdwdG5ybWk1MnJhbUNnZ0xDd3NJQTQyZS85cy9OejgrUFdiTm1NWG55WkxadTNjcWdRWU5ZdG13WkJ3NGNBTENvL0JJY0hJekJZS0IzNzk2MGF0V0s2T2hvSEJ3Y1dMQmdBYU5IanpaL1g5bloyZmo2K2pKMDZGRHpzYWF5a3N1V0xTTW9xUFF1MHBneFk4emZYWk1tVFFCanVrOUlTQWhyMXF4Qm85SHcwRU1QVmZqNWR1ell3WmRmZnNta1NaT0lpb29pczh3YVIwOVBUMTU2NlNXZWUrNDVsaTFieG9RSkU2ci9CZDdrSkpBWFFvanI5R0RMMi9rOTZ5d0ZKYkkyUVpUeWQvYmtnWlo5NnZ5ODFsSnI2cEpDb2FCLy8vN0V4Y1h4MjIrL0VSY1haMU8xbGVvcUxDd3N0eWhXcjlmejMvLytGNEFwVTZZQXh1L2owcVZMTkcvZUhJVkNRYjkrL1lpTGkyUE5talYwNmRLRjNyMTdBeldma2ErcGpJd01SbzhlVFdGaEllZk9uV1B6NXMyb1ZDbzZkdXhZcm0yYk5tM28xNjhmYTlldVpkQ2dRUlFVRktCVUtoa3laQWdSRVJIbVg5YlNVMGFPSEVtWExsMUlTa3BDclZhalVDanc5dmFtYytmT0ZoZFl4Y1hHZjc5OGZId3NqbGVwVk9aK1RaVmtrcE9UYWRxMEtkOTk5eDA5ZS9Za090cjZYYWQ5Ky9ZeFo4NGMrdlRwWTY2bmY2M282R2dlZXVnaFZxeFlnY0ZnNFBISEg3ZmgyeE1tRXNnTEljUjE4blp5WjJIM0NYd1Uvd3Y3czgvVjkzREVEYUM3ZjJ1bXRoMkttMFBkenU1Qy9RZnlKcWJLSlJrWjl0bUJQVDgvdjl4R1JBc1hMdVRnd1lOMDZ0U0pPWFBta0pLU1FscGFHazVPVGhZMTRaOSsrbWtPSFRyRS9QbnorZUtMTC9EeThrS3RWZ04xRjhqNyt2b3ljK1pNL3ZPZi96Qm16QmhpWW1MNC92dnZLMnpmdTNkdlpzK2VqVXFsTWwrazJLcGx5NVpWcGpobFpHVGc0dUppOGZuMWVqMXF0ZG84a3g4WUdJaTN0emVuVDU4MmIyNzF6RFBQV08wdkxpNk8yYk5uMDZGREIxNTg4Y1ZLMDJZZWV1Z2hNakl5K1BiYmJ5a3FLdUxwcDUrMlNIc1NGWk52U1FnaGFvR25reXN2ZFJqSjl2U1RITTVONEdKaEprbEYyZlU5TEZHSHd0d0RhT0VSU0RlL1Z2UnZXcjJGaWJYcFJnbmtrNUtTQUN6U05Hckw1Y3VYMFdxMTVRTDVnb0lDM056Y0tDNHVKaUFnZ0w1OSs5SzhlZk55MVhtOHZMeDQvdm5uS1NrcE1mZGhLb3RvejBEKytQSGp6SjQ5bS9UMGRKeWRuZkgzOTBldjE5Ty9mMy9DdzhQWnNtVUxWNjVjc1hxc3I2K3YrVE9hWnRKVFVsTEtMWTYxUlk4ZVBjck52Ris4ZU5HYzRtTmlHa3ZaU2p6UjBkSDg5dHR2bEpTVThOUlRUOUdzV2ZtcVRKczJiZUtERHo0Z0xDeU1OOTU0dzZaMHBXblRwbkhseWhYV3IxL1AyYk5uZWZubGw4MmxNa1hGSkpBWFFvaGFkRmZUanR6VnRQeXRjU0hxU2wwRzhsbFpXUnc2ZElpQkF3ZGE1SGJIeGNYeDY2Ky80dTN0VGZmdTNjMnZKeVVsY2VqUUlXSmpZNityU3NueDQ4Y0J5Z1dSenozM1hLVjE1c3ZxMGFPSHhYTlRhb2t0aTN1dlYvZnUzV25Sb2dYNzkrOG5LQ2pJSEVCcnRWcUw4V3MwR25RNkhRNE9EaHc5ZWhTbFVta082TUg0UFN4Y3VMRGE1NTgvZjc1RklGOVNVc0tGQ3hlNDY2NjdMTnFaOHRuTHRtM1hyaDE3OXV6aDFsdHZ0VWlYZWVPTk4ramF0U3NhalliRml4Y1RHUm5KM0xseldibHlwY1ZDYXROaTdFOC8vWlFWSzFhWVgrL1FvUU96WnMxaXdZSUZyRnUzanZmZWU0OTU4K1pWKzdQZGJDU1FGMElJSVJxUmErdkkyNU5hcldiKy9QbDgvdm5uZE83Y0dXZG5aeElURXpsMTZoVE96czY4K09LTEZubnM4K2JONDh5Wk0rVGw1ZG04RVpCS3BXTDI3TmtFQlFYaDd1NU9RVUVCMjdkdng5M2R2VnkxbUd1RGVMMWVUMXBhR29tSmlZU0ZoVlZhNjl5MEM2MnRnYnkxMG8yVmFkYXNHZUhoNGViUHJkZnJXYkprQ1VPSERqWC9XYW5WYW92dkt6azVtZUhEaCtQbDVVVjJkallEQnc2MCtJeERoZ3hoeUpBaDFScUhOWWNPSGFLb3FJaE9uVHB4NHNRSk1qTXpjWFYxWmVQR2pRQkVSVVVCc0dmUEhyNzQ0Z3ZBK0gyVnJZUno4T0JCL1AzOXVmZmVlemwvL2p6UFBQTU1IaDRlOU9qUmc2Wk5TeGQ4RnhZV3NtTEZDbTY1NVJZNmRPaGdmajB3TUJDbFVzbmt5Wk5wMjdhdGVlMkNxSndFOGtJSUlVUWpZakFZUzZIV1JTbS9KazJhOFBqamo3Tno1MDRPSGp4SVVWRVJBUUVCeE1iR2N0OTk5NVZMMVlpSmlTRXBLWW4yN2R2YmZBNVhWMWV5c3JJNGR1d1lXcTBXVjFkWElpSWllT3l4eHl6cW5XZGtaQkFYRjhlbFM1ZElTVWtoTlRXVmxKUVVjeldhTjk1NG85SkEzcFNpVWpib3JFeDhmRHhBaGJ2UVh1dmF6YkUyYk5pQVZxdTFtTlhPenM0bU1ERFEvRHdzTEl3K2ZmcWdVcWtJQ1FuaDdydnZ0dWxjMWJWcDB5YmMzTnpvMDZjUDI3WnQ0LzMzM3plL04yN2NPSUtEZy9ubW0yOVl0bXdaclZ1M3BsZXZYcXhjdVpLUFAvNllmLy83MzZTbXBsSmNYRXhVVkJSQlFVSE1tREhEZkh6Mzd0MHQ3c3BrWm1heVlzVUt1blhyWmxFMXA2eEJnd2JaNVhNMlJoTElDeUdFRUtKR25KMmR1ZSsrKzdqdnZ2dHNhajl4NGtRbVRweFk3Zk1zWHJ5NHlqWlpXVmw4K09HSEJBWUcwckpsUzdwMzc4Nm9VYU1JQ3d1aldiTm01aHJvYXJXYTExNTdEWDkvZnp3OVBYRjJkaVl6TTVQdDI3ZlR2SG56Y2hjZkp0T21UY1BGeFFWM2QzY01CZ05Iamh3QnNGcGxwaXFKaVlsOC92bm52UHp5eTJ6YnRnMVhWMWZTMDlNNWQrNGM5OXh6ajdtZGs1TVQ0OGFOSzNmODNyMTdtVHQzYnJYUGU2MkpFeWNTSGg3T3ZuMzdHREZpQks2dXJnd2NPSkNZbUJpMFdpMEJBUUU0T0Rnd2ZmcDBUcHc0UWQrK2ZYbnV1ZWR3ZFhVbE56ZVg5ZXZYYyt6WU1mUEZZNWN1WGE1N1RLSjZKSkFYUWdnaEdwRzZuSkcva2JScjE0N1ZxMWVYV3dCN0xSY1hGekl6TXpseTVJaDVQWUdqb3lNZE9uVGcyV2VmclRBbFNhUFJjT0xFQ2ZOekx5OHY3cm5ubm5KMThLdGlNQmhZdUhBaGt5ZFBwbHUzYm56OTlkY2NPM1lNQndjSGV2YnNhZE5zZEZSVVZMVXIxMWpUcGswYm5KMmRhZEdpaFRubHg5bloyVnhtMHFSbno1NE1IejdjSW9kKzZ0U3B0R3ZYamg5Ly9KSHM3R3dlZU9BQm0rOW1pTnFqTUpoKzRodWFNUlZ2UGlDRUFINzRzcjVISUlTb0IzdjI3R0g3OXUzTW1qV3J2b2R5d3pNWURHaTFXaHdkSFcxYVU2RFg2OUhwZENnVWlsb3RqNmpYNjFFb0ZQVjI4YVZXcSt1czdLYW9YVElqTDRRUVFqUWlwbURRVk8xRVZFeWhVRlJySjFlbFVtbVhSY1Ixc1RDNU1oTEVOMXoxK3pkSENDR0VFTFhLRk1nMzFCdnVRZ2piU1NBdmhCQkNOQ0ttMmQzcWxrY1VRalE4RXNnTElZUVFqWWdFOGtMY1BDU1FGMElJSVJvUlNhMFI0dVloZ2J3UVFnalJpTWlNdkJBM0R3bmtoUkJDaUVaRUFua2hiaDRTeUFzaGhCQ05pS25rWkVsSlNUMlBSQWhoYnhMSUN5R0VFSTJJcVNhNFZxdXQ1NUVJSWV4TkFua2hoQkNpRVRGdGNLVFJhT3A1SkVJSWU1TkFYZ2doaEdoRW5KeWNBQW5raGJnWlNDQXZoQkJDTkNJeUl5L0V6VU1DK2NiRXdRR2NuYXB1NSs4SFRZUHNQeDRoaEJCMVRnSjVJVzRlanZVOUFGR0xidWtDVTUrR0U2Zmd5REg0NVZld3RpSElBL2RDdno2Z1VzR1czMkRGcXJvZjY0M2c0WEhnN1dWOHZPUnprUC8waEJDTmdKdWJHd0FxbGFxZVJ5S0VzRGNKNUJ1VDIzcUFzek4waXdFL0gvaDVhL2syamc1d2F6ZmpZMWRYU0V5eS83aGVud2tlSHZZOXgyY3I0TlNaNmgzVDYxWm9FbWg4dkd5bDlVRCswWCtCa3cxM09hcmp5MVZRTFAvQkNpSHN3OFhGQmFWU1NXRmhZWDBQUlFoaFp4TElWOGJaQ1pUMW1IMmswNE90NWNNY0hPQ1dycVhQZC85dXZWMlhhSEIzTno1V3ErR1BnOWMzUmx1MENBTXZUL3VldzkzTlB2ME82QWV1THJYYjU4MTZCMFFJVVdjOFBUMjVjdVZLZlE5RENHRm5Fc2hYNWo4em9HTzcranYvb2FNdzUxM2IybmJ1Q0I1WEEzUzlBZlpVRU1qM3ZxMzA4WUhEeHZRYVVYY01Cdm5PaFJCMko0RzhFRGNIQ2VRYmk5dDZsRDQrZFJweWNzdTM4ZkswYkxkcnIvM0hkYTFac3lIaDc5cnA2NjFYSVR5c2R2cXl4WVJub0taYm5pOStIMXhjUUtXdTNURUpJWVFWSGg0ZUVzZ0xjUk9RUUw0eGNIS3lETkMzNzdMZUx2YnUwcW8yQlZmZ2RIenRwSTJVbEVDSnpyYTJHazN0QmJQV0Z2TGFVOEdWbWdmeVY2dElVRlJVZStNUlFvZ0tlSGg0a0p5Y1hOL0RFRUxZbVFUeWxYbjFyWm9kMTY0TnpKNVYrdnlKWjYzUGtOZVcyM3VDNTlYRnBJVkZzQyt1ZkJ0SEJ4ZzhvUFM1bHllcytLUjJ6di9MVmxpNm9uYjZhb3pjM1VDaE1ENitJb3ZQaEJEMjUrdnJTM0Z4TVdxMUdoZVhXbDduSTRTNFlVZ2czeGdNS2hPZzc5Z05HaXNMWlB2MEFsL2Z1aHZUamVhVkY4RHRtZ1d4Zm1XK2oxZGZ0Snh0LytNQXJOMVlPK2NPQ3kxOW5GOVFPMzBLSVVRbEFnT05GYmt5TWpJSUM2dkRGRVFoUkoyU1FMNmhDdytETnBHbHozL2RYcjZOb3dQY083cjArWVcvUzh0Tyt2bENUR2ZqNCt3YytQTms5Y2R3OWx6MWo2bHJrYTFMcS9WWUU5SEs4bm5DUmR2NlZTcU1pNHNyNHVvSzk1WDU3bE5TYk90WENDR3VneW1RejhyS2trQmVpRVpNQXZtR2JtRC8wc2VYOHlISlNxQTRaQkFFTlRFK0xpbUIrUjlDUnFieGVlZU9wWUg4MzRudzhSTDdqcmUrWkdhRCt6WDU2UUgrcGVWRnM3SXRjKzRMYkZ3azl2SU1hTjNLT05OZVdBaEZ4Y2FxTkRxZHNYWitaT3ZTYWtJQSsvWmYzK2NRUWdnYk5HbGkvRGMvTXpPem5rY2loTEFuQ2VRYk1tOHY2SGRINlhOcml6ODlQZUNmSTBxZmI5NVdHc1RmVEtiUExQL2FvdmRLTjRUNnY1azFXNGg2NFcrSTdsUzZScUV5VzdmRFg2ZXJmdzRoaEtpQmtKQVFFaE1UNjNzWVFnZzdra0MrSVJ2eGo2cXJ6dHozejlJZ3M2Z1lmdmpKL3VPcXpPT1AxRjRkOWVDZzJ1bm5lbHlvb3BSbWljNVliblB6cjdCalQ5Mk1TUWdoZ0ZhdFdyRjM3MTQwR2czT3BzcFpRb2hHUlFMNWhzcmIyN0lLalRVZDI4UGd1MHVmcjkxZ2U4cUl2VVJGMU8vNWE5dStPT1BHV2txbGNYZGRwZkxxTDRVeGlDOHFxbm5KU2lHRXVBNHRXN1prNzk2OUpDVWxFUkhSeVA3dEZVSUFFc2czWENQdk1XNHdWQkZYVjNobVltblp3NVJMc083bnVobmJ6VVpycFVxUUVFTFVzeFl0V3FCUUtEaDc5cXdFOGtJMFVoTElOMFIrdmhCYnhXejgrQWRLRjdqcURiQmd5WTBSY1A3bkRiaFlTem1iZGIyenF4QkNOQ0NPam81RVJFUnc0c1FKQmc4ZWpNSTBzU09FYURRa2tHK0lIdjFYNld6OHVRdkd5aWpYT240Uzd1eGozTWwxNHkrMmxZanNHZzBybDFadkxCT2VBWFVWTzdVNktFc2ZGeFUzM0oxZFg1d0d0WEhLMWV2Z1RId3RkQ1NFRUpXTGlZbmgzTGx6bkQ5L25zakl5S29QRUVJMEtCTElOelF4bmFCM1QrTmp2UUZXcklJMy9sTyszYjQ0eU0yRFJ4NkFWZC9iMXJkU1dmWGkyV3ZaTXNHamRDaDlyQ3VwWHY5MXljVUZ1c1ZBeis3R1Vwdy9iYkI4djF1WDJqblA5bDIxMDQ4UVFsU2hYYnQydUxxNmN1REFBUW5raFdpRUpKQnZTQndkNGZIeHBjOTM3RElHbkJVNWRRWmVlczMybWV2OC9LcXJzRnhMWjhOQ3pySXo4aVc2NnZWZlY2WTlBeDNiZ2FteVEyWjIrVGFtT3dsT2pzYUZyV1ZmcTRxenMzRUJyQkJDMUNHbFVrbkhqaDA1ZE9nUUdSa1pCQVhkQU5XK2JpQmJ0MjVGcDlNeGVQRGcraDdLZGN2TnplWGN1WFBjY3NzdEtKV2wvKzhlUFhvVUx5K3ZhcTJUME92MUZuM1VKcTFXeTZWTGwyalJvb1ZkK3IvWlNDRGZrQXk4QzVvMU5UNVdxV0RWRDFVZlU1MzBrL2dMTU9mZG1vMnRJZ3FGOFFMRXBMWktUMTZQc09iR21YY3Z6OUxYdWtaYnRuR3hVcXJ0NFNlTUZXakdqWVYvRGplKzlzSXM0MExpeWlnVnNQUmpZNlVocVB6aVN3Z2hhbG52M3IwNWZQZ3cyN1p0WTl5NGNmVTlIS3VtVHAyS2o0OFByNy8rdXZtMXYvLyttNXljbkVxUGMzRnhvV1BIanBXMjBlbDBaR1JrY09uU0paS1RrMGxNVEtSYnQyNzA3dDJialJzM290Rm82aTJRMTJnMDVWNVRLQlE0T1RsUlVsS0MvcHFxWjZiM3JQbnp6ejk1ODgwM1diZHVIVzV1YnViWEZ5MWFSUHYyN1prNmRhcE5ZL3JxcTYvWXQyOGZIMzMwa2RWZy90dHZ2MlhkdW5WODl0bG51THE2MnRSbldhKy8vanBuejU3bDg4OC94NzJ5SGRlRlRTU1FiMGhPbmlwOXZQSmJZK3JNamY1RDRPWmFXamtIYXJicDB2Vnlkakx1WU51dGl6R0FOMjBDZFMydEZvNmRNS1lsSFR4Y2NYL0gvaXdONUx0MXFUcVE3OUMrTklpL21BaHA2ZFgvREVJSVVVTyt2cjcwNk5HRC9mdjNjK3pZTVdKaVl1eDZQcjFlejhTSkUwbE1UT1NGRjE3ZzdydnZydm9nSzFhdFdzV09IVHNxcklHdjFXb0pDZ3BpeFlvVjV0ZSsrKzQ3VWxOVHljdkxJenM3bTh6TVRISnpjeTBDWXFWU2lWS3BwSGZ2M3BXZVB5VWxoYSsrK3FwR1l6ZUppb3BpMUtoUjV2N3k4L1BON3lrVUNpWlBubHp1bUZhdFdyRmt5UkxlZXVzdDl1eXgzSDhrTkRTVTVjdVhYOWVZQUF3R0EycTEybW9nM3FGREJ6Ny8vSE0yYk5qQThPSER5NzMvMTE5LzRlZm5WMkVRbjVhV1JtNXVib1huN3RLbEMzRnhjWHp5eVNlVlhrQUZCZ2FhZHlnV0ZaTkF2aUZKVElhang0MjUzTC84V3QranNVMlpXUUUwMnZwSnJibnRWbmgyVXVWdEZuNEsrL2JiZHNmZ1REd1VxNHdYS2QyN3d2b3F5bnIydnJYMDhSOEhxdTVmQ0NGcVdkKytmVGwyN0JoYnQyNmxiZHUyTlpwSnRkVXZ2L3hTYXp2S3hzVEU4UGJiYjF0OWIvbnk1V3pmdnQzaXRYMzc5cEdRa0lDZm54OStmbjc0K1BpUW5aM052LzcxTDlxMWEwZXpaczFvMXF4WmhiUGFaVjIrZkpuZHUzZlhhTnlxcS8rWEZCWVdtZ1A1cFV1WFdnVG1qenp5Q0lzWEwyYmx5cFZrWjJjelpjb1UxcTlmejE5Ly9XVnUwNnRYTC9OZGxFV0xGbGxjMU9qMWVrYU1HTUhVcVZNWk1LQ0tTblpsWkdkbk0yL2VQRFFhRGUrODgwNjU3NkpyMTY3MDZkUEg2dDBRclZiTHNXUEhHRDE2ZElYOWYvUE5OMnpjdUxIS2NXemF0SWxObXpaVitQNEREenpBbzQ4K1dtVS9OenNKNUJ1YTlUOURSbVo5ajhKMm5tWFNWeHlVOE9xTHRkZTNyVHU3WmwyVDc2N1J3cEZqMEtrRGVGeTlvL0hIUWR2VGZuUTY0L0c5ZTBLSGRoQVNES2xwMXR0NmVoaXJCNEZ4Y2ZMdTMyMDdoeEJDMUNKWFYxZEdqUnJGZDk5OXg5ZGZmODJERHo2SVMyVjdrZFJRY1hFeEsxYXNRS2xVbGtzTHVWWkpTWWs1VUw1OCtUSmFyZFljbVBmcTFRdUEvUHg4RGgrMmZvYzBMYTM4djd2Lys5Ly9MTkpCMXE5Zno0Y2Zmc2hkZDkxVjdaenNEaDA2c0g3OSttb2RjK1hLRlQ3NDRBTjI3TmlCbDVkWHVic1IvZnYzWityVXFVeVpNc1ZjSHRUTHl3dU5Sa05FUkFTK3ZyNFc0L2Z4OGFGOSsvWVVGUlZ4N3R3NW5ucnFLZk43Qm9NQmxVcEZTWWxsRVltOWUvZWFBLzVPblRwWnROKzJiUnNMRnk3RTJkbVpaNTk5RmljbkowNmNPTUdjT1hQS2ZaYXpaOCt5ZGV0VzgvTXBVNlpRVWxKQ1lXRWhPcDJ1M0VVVVFIUjBOSTg5OWhqMzMzKy8xZTlIclZiejhzc3YwN2x6Wng1KytPSEt2a284eThZUG9rSVN5RGMweDA3VTl3aXFKOEN2OUxHRGd6SEZwYTVsWlJ1RDk2UEhTOU5tVkdwWTlGNXBJRjlkMjNZWUEzbUZBb2JHd3RJdnJMY2JNckMwRXREQnc1SldJNFNvTjFGUlVRd1pNb1NOR3pmeStlZWY4OGdqajlUNnpQeXlaY3ZJejg4M242Y3lhcldhLy8zdmYrYkhDb1hDL1B5enp6NERJQ0VoZ1RmZWVNUHE4UnFOaHNCQXkxUkpleTNRdE1XUkkwZDQrKzIzeWNySzRvNDc3bUR5NU1uNCtmbFp0SEZ3Y01ETnpjMmlwcjllcjhmaGFnRUZuYzc2WGV2ZmYvOGRuVTVIMzc1OXF4ekhCeDk4WUg3OHlpdXZBSkNjbk15VUtWTTRlL1lzUTRjT1pjS0VDWGg0ZUFEUXRHbFR4bzRkVzJXL29hR2hmUFRSUnlnVUNsYXZYbTErWGF2Vm90UHBjSFYxNVpWWFhxRkxseTY4L2ZiYmRPL2VuWkVqUjVyYjZYUTZacytlRFJqdlJqUnQycFE5ZS9ZUUdSbEpjSEF3WUx5NGUrKzk5NGlPamlZMk5yYktNUWtKNUlXOVhmT1BXTDNJeW9MSG5xN2RoYmJIVGtCNkJqUU5ncnZ1Z0RYcklmdWEyNURlWG5CUG1YK0kxbFY4QzFFSUllcEN0MjdkU0U1TzV0aXhZeXhmdnB5SEgzN1lITkJkcnpObnpyQjI3VnJHalJ0bjAyeXFoNGVIZWNiYjJtSlhxSDVxVFgwb0xDemswMDgvWmVQR2pmajcrL1BhYTY5eCsrMjNWM21jVnF2bDFLbFQ1T1hsb1ZLcE9IWHFGTm5aMlZZdlJyWnMyVUxQbmozeE5xMjNxc1IzMzMxbnNkaDE2ZEtsL1Bubm45eDk5OTNNbkRuVEhEU2JLdE0wYWRLRWtTTkhvdFBwK09pamp4ZzJiQmdSRVJFa0ppYXlZOGNPODh6NTJiTm5PWGp3SUJFUkVTeGV2TmpjLzhjZmY4ek9uVHY1L3Z2U1V0ZXRXclZpd1lJRlhMeDRrY21USjZOV3E1azdkeTZwcWFtODk5NTdCQVlHc25uelp1YlBuOCt3WWNONDl0bG55Y2pJWU02Y09adzVjNFoyN2RwVitUbUZrUVR5b2xSTjZzaVhsRlNlOXg3U3JQVHgyazN3L2VxSzIxYVhyVHU3NmczMnFaYnp5Ni9HT3YwdUxzWk51dVovYVBuKytBZExVNHRPL0FXbno5YitHSVFRb3BxR0RSdUd2NzgvTzNmdVpNR0NCY1RFeE5DOWUzY0NBZ0pxM0tkV3ErWGRkOStsU1pNbVBQREFBNnhidDY1V3hwcWRuVjFoSHZYNTgrZHI1UnpYWTlldVhTeFlzSUNjbkJ4aVkyT1pOR21TelNraCtmbjV6Smd4dzF5NVpzYU1HV2kxMm5MMS90UFQwemx5NUVpNWk1enFHRHg0TU5PbVRiTjRiZEdpUmVUbTV2THl5eThEOFBYWFg3Tng0MGI2OURHbWd5WW5KN055NVVxMFdpMlBQdm9vSDMzMEVRQVpHUmtXL1dSblo1c3ZEa3dtVEppQWo0OFBTNVlzNFk0NzdtRGJ0bTNzMjdjUFYxZFhIbjMwVVhRNkhWcXRscEVqUi9MMDAwOVRVbExDakJrejBPdjFmUGpoaDdMblFUVklJQzlLMVdSbjEzV2JqSnRTVlNTc2VlbmpDd20xdDZzcjFQM09ydGY2NVZjWU9zaFlCZWUySG5CTEZ6aDAxUGhldHhpNDgrcU1USW11NHRRYklZU29Zd3FGZ2o1OSt0Q21UUnZXckZuRC92MzcyYjkvUHlFaElRUUdCdUxuNTRldnJ5OU5temFsYWRPbU52VzVaTWtTRWhJU2VQUE5ONjhyOXo0K1BwNE5HemFZZzg2TWpBeUxOSTZ5OHZMeUxNb1huajkvdnR3TXZTblkvL0hISC9IeThpclhSM3A2T2pxZGpxVkxMZi92R3pCZ0FLMWF0YXB5dkcrKytTYSt2cjY4L2ZiYmRPM2F0Y3IyWlFVRUJMQisvWHJ6ZHpaanhnd1dMVnJFcVZPbkxOcHQzNzRkaFVKaGtlOXVDNzFlajFhckJiQkk1VEc1ZE9tU2VSM0RxVk9uV0xseUpRODg4QURkdTNjSGpHVkxKMDZjeUpJbFN6QVlEQ1FrSkRCMDZGQTJiZHBFWGw0ZXZyNitBQ1FsSlZtdFVUOW16Qmg2OU9oQml4WXRDQTRPNXE2NzdqSi81dlhyMS9QWVk0OHhiTmd3RkFvRmpvNk92UEhHR3dRRUJOVGFIYUtiaFFUeXduNlVDbWhUNW9lN3NkVlAxMnJoNis5aHl0WEZSNU1ud1l1dkdqLzNsS2RMMjIzNEdaSlQ2MmVNUWdoUmdhQ2dJSjU4OGtrdVhMakF5Wk1uK2V1dnYwaE50ZnkzNnZubm42OHlqLzdBZ1FQODlOTlBEQmt5aE50dXU2M2E0MUNwVkJRVkZSRWZIODhmZi96QmJiZmRoc0ZnNE1FSEgrVGVlKyt0Y0NPamE4c2NKaVVsc1hidFdvczJwcHp6YmR1MldRMW0xV3JqNU5LMXg3VnYzOTZtUUI0Z01qS3kya0g4dFdNd3plSmIyNGdwTmphV2pSczNNbnYyYk9iT25WdnVjeFFXRm5McTFDbE9uandKd0x4NTgwaE5UU1U1T1prSkV5Ymc2ZWxKZW5vNkJvUEJmR3gyZGpZblQ1NWt4SWdSWEw1OG1UZmZmSk1PSFRyd3lDT1BXUFE5ZHV4WS92NzdidzRlUE1pNzc3NkxqNDhQbXpadDR2VHAwOXgyMjIyb1ZDcVNrcElxTENONStmSmxKazJheElRSkUraldyUnNMRnk1azgrYk52UHp5eTl4eXl5MDgvUEREVEpvMGlWNjllakZyMWl6dXZQTk9Ibnp3UWJ0V1ZXcHNKSkFYcGJLeWpUWFNxeU8ra2x1YlVaR2xxU1VhRFZ5cW90NTZRN1I3bnpGSFBycVRzVUxOQzFQQndiRjBFZTNGUlBodVRmMk9VUWdoS3RHNmRXdGF0MjdOc0dIRFVLdlZGQmNYbzFLcFVDcVZWUVpVYVdscHpKa3poN0N3TUl1S0tyWW9LaXJpbTIrK1ljT0dEUlFVRkJBVkZjVWJiN3hCUWtLQzFmcmxsUmt6Wmd5UFBQSUkvZnIxczNoOTllclZMRnEwaUdYTGxsbmQxWGJxMUtsb05Cb1dMbHhZcmZQVnBvS0NBc0xDakdtaU9wMnVYQ0R2NStmSHJGbXptRHg1TWx1M2JtWFFvRUVzVzdhTUF3ZU01WXdYTFZwa2Joc2NISXpCWUtCMzc5NjBhdFdLNk9ob0hCd2NXTEJnQWFOSGp6YmZ3Y2pPenNiWDE1ZWhRNGV5Zi85K3RGb3RMN3p3QWlkT25DQTYycmhCWWtsSkNWT25UbVhFaUJIOCs5Ly9OdWZkKy9uNWNlREFBVzY3N1RZT0h6Nk1YcStuZmZ2MkZtTk9URXhrK2ZMbHhNWEZNWGp3WUp5ZG5aaytmVHBaV1ZtODlkWmJOR3ZXak16TVRHSmlZbmovL2ZjSkN3dmpzY2NlNDRzdnZ1QzMzMzVqNnRTcDlPalJ3ejVmZUNNamdid29kVEVKRm4xV2UvM2QwcVgwOGJFVHhsejF4dWo5UmZEdVcrRG5DMkdocGE5ZktZUjU3eHN2WW9RUW9nRndjWEd4T1RWR3BWTHh5aXV2b05Gb2VPV1ZWeXdXV05vaU56ZVhiNzc1aHNHREIzUDY5R21hTkdsQ1lHQWdEZzRPdlBoaStWTEYrL2Z2WjlPbVRiejY2cXZsWnFWRFEwUEx0UWRqT1V6Z2h0eEJOQ01qZzlHalIxTllKc2NydGdBQUlBQkpSRUZVV01pNWMrZll2SGt6S3BYSzZrNjFiZHEwb1YrL2ZxeGR1NVpCZ3daUlVGQ0FVcWxreUpBaFJFUkVtSDlaK3pNWU9YSWtYYnAwSVNrcHlWd2R5TnZibTg2ZE8rUHE2c3JBZ1FPNTdiYmIrTzIzMzFpd1lBSFRwMDhuTmphV3paczNjK2JNR1p5Y25DejY3ZGF0RzN2Mzd1V1paNTVoOSs3ZGVIdDdXeXhPWGJ0MkxjdVhMMmZJa0NGOCtlV1hCQVFFTUgvK2ZISnljaWd1THViNTU1ODN0L1gzOThmVjFaWFhYMy9kbkUrL2J0MDYzbnJyTFI1Ly9ISCs4WTkvMVBLMzN2aElJQy9zdzhFQit0MVIrdnozL2ZVM0Zudkx6NGR2Zm9TbkpsaSsvdFczRGF2bXZ4QkNWTU1mZi94QlFrSUNBQk1uVHJUYVp0NjhlY3liTjQ5Um8wYng5Tk5QVzd3WEZCVEVnZ1VMaUlxS1l1clVxZWJYL2Z6OHVQMzIyMW13WUFINStmbTg5TkpMQUdSbUd2ODk3ZFdybDdsY1kxVXlNakp3Y1hHNUlXdVMrL3I2TW5QbVRQN3puLzh3WnN3WVltSmlMQ3EvWEt0Mzc5N01uajBibFVyRmxDbFRxbld1bGkxYjBySmx5d3JmOS9MeVl2anc0WncvZjU3NTgrZWpVcW40L3Z2dmFkbXlKWGZlZWFkRjIvNzkrN050MnpaKyt1a25kdTdjeWFCQmd5eitQQVlQSGt6Ly92MHQxaVE4OTl4ejVzY0pDUWs4OGNRVDVsUWF0VnBOVmxhV3VTTFB5SkVqdWV1dXV5Ulgza1lTeUF2NzZIVXIrRjh0UFZsU1lxeWgzbGoxN2dtUFBsais5WWNmZ0tKaTJQdEgzWTlKQ0NIc3JIbno1aFdtd0p3L2Y1NlRKMC9TclZzM1FrTkQ2ZHk1YzdrMlRrNU9SRVZGVmRqLzBhTkhyYjUvNU1nUmkvUVRkM2YzQ3NzVnhzZkhWM3NqS0hzNmZ2dzRzMmZQSmowOUhXZG5aL3o5L2RIcjlmVHYzNS93OEhDMmJObkNsU3RYckI1cldseGFVRkJnVG5sS1NVa3B0empXRmoxNjlNREh4OGZpTllWQ3dkU3BVeWt1THViamp6OEc0SjEzM2ltWDZ0TzllM2RDUWtKWXZIZ3hCb09CRVNOR1dMenY1T1NFbzZOamhUWHhUUXRzRFFZRE9wME9SMGRIZ29PRExkcDdlbnBhWGRNZ3lwTkEzcHJYWjhMMVhBbGVlMXR5MWd2RzNVQnJLaTI5ZkduREc1bFNBYVBLM0E0N2NOZ1kwTlkyUDkvU3g1V1Z3TFFYRnhkakFILzNYYVd2RlJZWmQ3QjFkUVUzVjVqMkRQVHNEc3RYUW01ZTNZOVJDQ0hzSkNvcXFzSkEvUHZ2ditma3laTU1IRGpRWW5mVHBLUWtEaDA2Ukd4c2JLV3BPSGw1ZVNRbUpwYWJEUWJLbFdHTWpJemt2ZmZlSzljdUlTR0IrUGg0N3J2dlBscy9VcDNwM3IwN0xWcTBZUC8rL1FRRkJabHo1TFZhTFU1T1R1WjJHbzBHblU2SGc0TURSNDhlUmFsVW1nTjZNRjRZMUNTL2YvNzgrZVVDZVRCdXFEVjA2RkIyN05nQlFHcHFLbDI2ZENuWFpzaVFJWHoyMldkRVIwZVhXeFE4ZnZ4NEx0bXdKczYwT1ZSRndzUER5MVVURXVWSklHOU5pekR3cXNYYmNHVkxNTmFFUS8zdFZGY2pnd2RDK05VWkVJTUJmbHhiZWZ1YWFOVVNmTXBzakZGWVdQMCtMQlp4VlROL3YyTjdtRFFCbXBVcHpSWi9IdjczTVRnN3c0eXAwUHhxRGYzZVBhRnJqTEZVNThiTlVGUlUvYkVLSVVRak1HL2VQTTZjT1VOZVhoN2p4NCt2c04yMmJkdlE2L1ZzM3J5WlljT0dXUVN2UC8zMFU1V3BOY1hGeGJ6enpqczRPVG5aTGMvYU5MTnNxMmJObWhFZUhtNyszSHE5bmlWTGxqQjA2RkR6ckxkYXJiWklLVWxPVG1iNDhPRjRlWG1SblozTndJRURMUUw5SVVPR01HVElrRnI0TkVibno1L245ZGRmSnlJaUFoY1hGOTUvLzMxY1hGd1lNR0NBdVUxcWFxbzVCZWo0OGVOczNicVZnUU1IbXQ4M3plcFhKQ01qZzRVTEYzTHZ2ZmZTb1VPSEN0dmRpT3NhYmtRU3lJdmE1ZThIOS8rejlQbUJ3elVyTytuaERvRUJ4cGw4bFFvMFdtT0tqcHNyUkVYQVl3K1h0dFhwSUNtbDh2NUNRK0JLa1RIZzErdU5OZDVORjJzR2crMzE3YjA4NFYvM3dZQXlsUkZLZExCNkhmendrN0Z2Z0JkZWdjY2VndjVYWjVQY1hPRyswVEJzTUd6ZERyL3VnRXRwdHAxVENDRWFpWmlZR0pLU2tzcFZPVEdVMlJja1B6K2ZyNy8rbXRhdFcrUHM3TXkwYWRQTWVmSzJ5TW5KNGJYWFhpTStQcDVubm5tbTNHWkZ0U1UrUGg3QTVsenVKNTU0d3VMNWhnMGIwR3ExakJvMXl2eGFkblkyZ1lHQjV1ZGhZV0gwNmRNSGxVcEZTRWlJeGQyTjJuYisvSGxlZlBGRmZIeDhtRHQzTGc0T0RreVpNb1czMzM0Ykx5OHZicjMxVmxKU1VuaisrZWZSYURTODl0cHJMRnEwaVBuejUrUG01bWJlU0twYnQyNlZuc2UwcnFKdDI3WTI3WUFyS2llQnZEVXZ2WFpqellKclMrcDdCTFp4ZElUbnA0RHBLbHB2Z085cXVKTnJrMENZLzVadGJmY2ZBblVWZ2Zqa1NSQlJRVTNnNU5UU0FMd3lnL3JEdUxHbHBTVUJ6aWZBNHM4ZzRhSmxXNVVLRm40S2NRZGc0bmpqUlFrWXY1c1I5OER3b2ZES1czRHFUTlhuRlVLSUJtYnMyTEdNSFR1MjNPc1RKMDQwTDR3dEtDamdsMTkrSVQ4L24vUG56OU92WHorMFdpMXo1c3lob0tDQU45NTRnOURRVU41ODgwMmVlZVlaYzRDN2MrZE9jNDY0WHE5SG85SGc1K2RIMTY1ZDJiTm5EeDk4OEFGNWVYazgrdWlqakJ3NXN0WSswN1JwMDNCeGNjSGQzUjJEd2NDUkkwY0FyRmFacVVwaVlpS2ZmLzQ1TDcvOE10dTJiY1BWMVpYMDlIVE9uVHZIUGZmY1kyN241T1RFdUhIanloMi9kKzllNXM2ZFcvTVBjOVhFaVJNWk5td1lhOWFzWWVuU3BmajQrREJ2M2p6ekhaQTVjK2F3Yk5reU9uVG93UEhqeDNudHRkZFFxOVg4OTcvL0pTWW1odkR3Y0taTW1jTHJyNy9PcUZHam1EaHhvc1VkQTJGL0VzaGJrNVplM3lOb21QNDV3amhiYnJMaDU1cHZBcFdVWXB6cGRxeWlNa0ZPcmpIL3ZDb3BseW9PNURkdHRtMU1LblZwRUY5VUJLdCtNTzd1V3RrT3M0ZU93cC9QdzZqaE1HS29NZTBHNEtjTkVzUUxJVzVxam82T3JGaXhBZ2NIQjVvMGFjS0lFU000Y3VRSXg0OGZaL3IwNmVZQStaMTMzbUhmdm4xczM3NmRDeGN1OE9HSEg1cHp4MDNwTGVQSGo2ZHIxNjZjTzNjT01PYlI5KzdkdTFiSHE5Rm9PSEhpaFBtNWw1Y1g5OXh6VDdWVGR3d0dBd3NYTG1UeTVNbDA2OWFOcjcvK21tUEhqdUhnNEVEUG5qMFpOR2hRbFgxRVJVVlZ1M0tOTlczYXRHSDE2dFVzWHJ5WXJsMjdNblBtVElzMHBxWk5tL0xTU3kreGV2VnFQdm5rRS96OC9Ianp6VGZOZnphaG9hRzg5OTU3dlBycXE2eFpzNGJnNEdCR2p4NTkzZU1TdGxNWURQVzl6MzBOalhtb3ZrZHdZM0IzaHhXZkdCL25YWWJILzEyOTR6dDNoRmV2MXVzOWRCVG12SHNkWTNFenpzaDM3bWdNeEdmTU11NStXbFB2eklZV29jWlNsbVhwRFpDVkJRZVBHRk5hOGk1WDNkZVlrWllwUDNvRHBLZkR4aTN3eTlhS2oxdTVGRnl2TGw2Kzl4R1ljRFdsNTVzZm9NQjZaWUVLK2ZyQ1A0ZERnRCs4ODBIbEZ3QzE0WWN2N2R1L0VFTFlRVUZCZ1VYcHdxcVl3aGlGUW9IQllPREtsU3ZWT3I0NjlIbzlPcDBPaFVLQm8yUHR6WVhxOVhvVUNrVzlWR3BScTlWczNMaVJrU05IbHF0UVl4SWZIOC9LbFN1Wk5tMmFSYUJ2VWxSVXhLcFZxM2pra1VkcTlYc1JWWk5BWHRRdUJ3ZDRZanhzM2dZWC9xNjlmcFVLVUNwQm9hejV4WUdqQTZBQURLRFQyeitRcm04U3lBc2hoQkNObWx3MmlkcWwwOVh1N3JBbWVnUG9kY0IxbEptc2p4S1ZRZ2doaEJCMmNnT3Q2QlJDQ0NHRUVFTFlTZ0o1SVlRUVFnZ2hHaUFKNUlVUVFnZ2hoR2lBSkpBWFFnZ2hoQkNpQVpKQVhnZ2hoQkJDaUFaSUFua2hoQkJDQ0NFYUlBbmtoUkJDQ0NHRWFJQWtrQmRDQ0NHRUVLSUJra0JlQ0NHRUVFS0lCa2dDZVNHRUVFSUlJUm9nQ2VTRkVFSUlJWVJvZ0NTUUYwSUlJWVFRb2dHU1FGNElJWVFRUW9nR1NBSjVJWVFRUWdnaEdpQUo1SVVRUWdnaGhHaUFKSkFYUWdnaGhCQ2lBV3E0Z2J5UGQzMlBRSWdibC94OENDR0VFSTFld3cza1c0Ylg5d2lFdUhISno0Y1FRZ2pSNkRYY1FMNlZCQ3BDVkVoK1BvUVFRb2hHcitFRzhuZmRDWTZPOVQwS0lXNDhqZzR3b0c5OWowSUlJWVFRZHRad0Evbm16V0RVc1BvZWhSQTNudnYrQ2MyQzYzc1VRZ2doaExDemhodklBNHdlQmlFU3NBaGgxakljaHQ5VDM2TVFRZ2doUkIxbzJJRzhreE04K1ZoOWowS0lHNE5TQWM4OERnNE4rOGRhQ0NHRUVMWlJHQXdHUTMwUDRycVY2T0RiSDJIdEJ0QTMvSThqUkxVb0ZjWlorUHZIR1BQamhSQkNDSEZUYUJ5QnZFbGlNaHc1RHZIbjRPdzV5TW10N3hFSllSLytmdEFtRXFJaW9Hc010QWl0N3hFSklZUVFvbzQxcmtCZTNEQysvdnByenA4L0Q4RFlzV05wMTY1ZGhXMkxpNHY1OE1NUDBXZzBBSXdiTjQ3SXlNZzZHYWNRUWdnaFJFTWx5YlRDTHZ6OS9jMlBzN096SzIzcjV1WkduejU5ek05LytlVVg1UHBTQ0NHRUVLSnlFc2dMdXdnSUNEQS9yaXFRQitqVnF4YytQajRBNU9ibWN1alFJYnVOVFFnaGhCQ2lNWkJBWHRoRjJVQStKeWVueXZaS3BaSUJBd2FZbjIvZnZoMjFXbTJYc1FraGhCQkNOQVlTeUF1N3FFNXFqVW5IamgwSkRqYnVDNkJTcWRpOWU3ZGR4aWFFRUVJSTBSaElJQy9zd3RmWEZ3Y0hZeW5Fb3FJaW0yZlhCdzhlYkg0Y0Z4Zkg1Y3VYN1RJK0lZUVFRb2lHVGdKNVlUZGxaK1d6c3JKc09pWXNMSXdPSFRvQW9OZnIyYkpsaTEzR0pvUVFRZ2pSMEVrZ0wreW11bm55SmdNR0RFQ3BOUDdWUEgzNk5Nbkp5YlUrTmlHRUVFS0loazRDZVdFMzFhMWNZK0xyNjB2UG5qM056My8rK2VkYUhaY1FRZ2doUkdNZ2dieXdtNW9zZURXNTQ0NDdjSFYxQlNBdExZMzkrL2ZYNnRpRUVFSUlJUm82Q2VTRjNkUjBSaDdBeGNXRjJOaFk4L05mZi8yVjNOemNXaHViRUVJSUlVUkRKNEc4c0p1eWdieXRpMTNMaW82T0pqSXlFZ0NkVHNmcTFhdHJiV3hDQ0NHRUVBMmRCUExDYnR6ZDNYRjJkZ2FNZ1hoQlFVRzEreGcrZkRndUxpNEFwS2Ftc20vZnZsb2RveEJDQ0NGRVF5V0J2TENyd01CQTgrUHFwdGNBZUhoNFdOU1czNzU5ZTQxbTk0VVFRZ2doR2hzSjVJVmRYVzk2RFZpbTJPajFlbGF2WG8xZXI2K1Y4UWtoaEJCQ05GUVN5QXU3S2pzam41bVpXZU4reXFiWXBLZW5zMmZQbnVzZW14QkNDQ0ZFUXlhQnZMQ3JKazJhbUI5ZlR5Qi9iWXJOcmwyN1NFOVB2NjZ4Q1NHRUVFSTBaQkxJQzdzcUc4aGZiMjU3MlJRYmc4SEE2dFdyMGVsMDE5V25FRUlJSVVSREpZRzhzQ3QvZjM4Y0hCd0FLQ3dzcExpNCtMcjZLNXRpazVXVnhZNGRPNjU3akVJSUlZUVFEWkVFOHNMdWFpdFBIb3dwTmtPR0RERS8zN2R2SDBsSlNkZlZweEJDQ0NGRVF5U0J2TEM3MnNxVE4rbmN1Yk01eFFiZ3h4OS92TzZaZmlHRUVFS0loa1lDZVdGM3Raa25iekpzMkRCY1hWMEJLQ2dvNE1jZmY2eVZmb1VRUWdnaEdnb0o1SVhkbFEza016SXlhcVZQVDA5UHhvNGRhMzZla0pEQXpwMDdhNlZ2SVlRUVFvaUdRQUo1WVhmMm1KRUhhTm15SlgzNzlqVS8zN1ZyRnhjdVhLaTEvb1VRUWdnaGJtUVN5QXU3SzF1NTVzcVZLMmcwbWxycis4NDc3eVE4UE56OC9QdnZ2eWNuSitmLzJidnY4S2JLOWcvZzN5Uk5SN29idXZkdXBTMVR3VkpBUkliSUVCa2lVQVVaS2lKRGVlR1YzNHNWVUFRUlFXVUxXbGt5QkFSbHFVelpxeTBVNktSTlY3cFhtbVkxeWUrUDJHTkQwamFGdG1uTC9ia3VycmM1NStTY083RnZldWM1OTNNL3pYWitRZ2doaEpDMmloSjUwaXJxanNvMzkwSk80OGFOZzQyTkRRQkFMcGRqMTY1ZGtFcWx6WG9OUWdnaGhKQzJoaEo1MGlxYXN3WGxveXdzTFBER0cyK0F5K1VDQUNvcUt2RHp6ejlEcFZJMTYzVUlJWVFRUXRvU1N1UkpxM0IxZFdWK3pzL1BiL2J6T3prNVlmTGt5V0N6TmIvU09UazUyTHQzTHlYemhCQkNDT213S0pFbnJjTEZ4WVg1dVNVU2VRRHc4UERBcUZHam1NZnA2ZWs0ZE9oUWkxeUxFRUlJSWNUWUtKRW5yYUp1SWk4VUNxRldxMXZrT21GaFlZaU1qR1FlUDNqd0FDZE9uR2lSYXhGQ0NDR0VHQk1sOHFSVm1KdWJ3OWJXRmdDZ1VxbFFVbExTWXRjYU9IQWdBZ01EbWNjM2I5N0UzMy8vM1dMWEk0UVEwdllVRkJSZzc5NjlPdk95TGx5NGdPUEhqME9wVkJvcHNuOGxKaVlpT3p0YmExdEpTUWt1WGJvRWhVTFI2UFBsY2psa01wbmVmZFhWMVJDTHhRQUFwVktKaW9vS2cxNnpRQ0NBVUNqVXUwOHNGaU14TVpFNUx6RStTdVJKcTJtTjhwcGFZOGVPaFpPVEUvUDQzTGx6aUl1TGE5RnJFa0lJYVJxSlJJS0tpb29uL2xkZFhhMXo3dHpjWEd6ZnZsMm5VOXFQUC82SS9mdjNNM09xbWtLcFZFSXVsK3Y4VTZsVVVLdlY5ZTZyejdwMTYzRDgrSEd0YlVsSlNmajAwMDhoRW9rYWpTY21KZ1lMRml6UXUyL1ZxbFg0NUpOUEFBQXBLU2tZTzNZc0hqeDQwT2c1VjZ4WWdhMWJ0K3JkOS9EaFE4eWZQeDhwS1Ntb3JxN0dwazJiVUZWVjFlZzVTY3N4TVhZQTVPbmg0dUtDNU9Sa0FKcEVQaXdzck1XdVpXSmlna21USm1IcjFxM015TUh2di84T1MwdExCQVVGdGRoMUNTSGthU2FSU1BEOTk5OGpMUzBOMzM3N2JhUEhyMXUzRG1mT25Ibmk2MFpGUlNFbUpnYUppWW1RU0NSNDl0bG45UjUzOCtaTjVPVGtZUHIwNldDeFdBMmVVeWFUYVMweXlHS3hjT3pZTVp3OGVWTG4ySmlZR0xpN3UyUG16Sms2K3hZdlhvd0JBd1kwOFJYcGtrZ2tzTEN3ZU9MelBBa3pNek1BZ0VLaFFHRmhJYzZlUFlzclY2NGdKaVlHL3Y3K1JvM3RhVVdKUEdrMXJUa2lEd0JXVmxhSWpvN0dqei8reU54NlBIRGdBQ1pObWdRZkg1OFd2ejRoaER3dHBGSXBUcDQ4aVo5Ly9obWxwYVVJQ1FreDZIbXZ2dm9xZXZmdVhlLytiZHUyUVM2WFk5YXNXUTJlcDNhdGtvTUhEeUk3Tzd2ZVJINzM3dDBBZ01yS1NodzRjS0RlOHcwWU1BQWlrUWh6NXN4aHRuRzVYTVRHeG1MQWdBRll0R2dSL3ZPZi84RGYzeC92dnZ1dTFuT1hMVnNHT3pzN0NBUUNyRm16Qm53K245bTNhOWN1bkQxN0Z0dTNiMi93OVR6cTVNbVQyTHg1TXhZdVhLZzFEK3hSU3FVUzVlWGxXdGZVSnpjM0Y2NnVyazIrSzJGcWFnb0FxS21wZ1krUEQ5YXZYNDhsUzVaZzd0eTVpSTJOMVdvMVRWb0hKZktrMWRSTjVQUHk4bHJsbW82T2pwZzhlVEoyN3R6SjNPTGN1M2N2cGt5Wm9oVVBJWVNReDNQbXpCbXNXN2NPRW9rRWdZR0JUVnBkT3pRMEZLR2hvWHIzRlJVVm9iQ3dFQk1uVG15V0VlMXIxNjRoTVRFUlhDNFhSNDhlYmZEWXpwMDdNNlBmMjdadHc4T0hEN0Y2OVdvNE9Ua3h5YSszdHpkOGZYMEJRQ3NoRGdnSWdLT2pJNjVldlFvK242OTE5MW1oVU9nc1dKaVRrNE1MRnk0QUFLeXRyYlgyRlJVVlllUEdqYmg0OFNKZWV1a2xoSWVIQXdCVElpTVdpeUdSU1BEZ3dRT3dXQ3pzMkxFREVva0VhOWV1cmZlMUtSUUtMRml3QUNFaElZaUppZEY3akZBb3hLKy8vc284TmpNenc4c3Z2d3h6YzNQbUhJQ205Zk82ZGV0dzgrWk5TdUtOaEJKNTBtcHNiR3hnWm1ZR21Vd0dtVXlHeXNwS1prWFdsdVRtNW9hSkV5ZGk1ODZkVUNxVlVDZ1UyTFZyRjZaTm13WjdlL3NXdno0aGhIUmtRcUVRam82T2VQMzExL0hjYzg5aDNMaHhUWHArU1VtSjNzbVRmLzc1SndBZ0lpSUNXVmxaOVQ3Znlzb0tEZzRPRFY2anBxWUdtemR2aHEydExXSmpZMkZwYVlsang0NWh5SkFoekdLQ2o4ckl5QUNnU1dKclI2SUJNRFh2SEE2bndjbWo1ODZkUS8vKy9Sc2Q5YjV4NHdiaTQrTUJhTDRFakIwN0ZnQ3diOTgrSER0MkRJNk9qdmppaXkvUXMyZFA1amwxN3hUVVB1Wnl1WGovL2ZleGJ0MDZKQ1ltMW51OTQ4ZVBvN2k0R0srKyttcTl4MlJrWkdqZE5iQ3hzY0hMTDcvTWxOYlVuV0JyYW1xSzRPQmczTDkvSDg4ODgweURyNVUwUDBya1NhdHljM05qUGh6ejgvTmJKWkVIQUU5UFQweVlNQUY3OXV5QldxMkdSQ0xCamgwNzhQYmJiK3VNZ0JCQ0NESGNtREZqTUduU0pBQ2FsYldiYXZ2MjdVelNyczkvLy92ZkJwOC9kT2hRZlBUUlJ3MGVzMmZQSHVUazVHRGV2SG13c3JKQ2VubzZObS9lakwvKytndkxsaTB6K0crUlVDaGs2dVlGQWdFa0Vna0E2Q1RyOSs3ZFExNWVIZ1lOR3RUb09VZVBIbzEzM25tSGVYenAwaVVBd05XclZ6RjM3bHdNSERpUU9iOUtwUUtiemNiaHc0Y0JhTXA0eEdJeFZxMWFCUmFMQlE2SGcrKy8vNzdlTlZRcUtpcncwMDgvb1UrZlB1alNwVXU5TVVWR1JqS2o5VktwRkdscGFUaDc5aXh6Ti8zZ3dZUDQvZmZmVVZSVWhOTFNVdWJMemFGRGgraHZhaXVqUko2MEtoY1hGNjFFdmpVbm52cjUrV0hNbURFNGVQQWcxR28xS2lzcnNYUG5Ucno5OXR2TTdVSkNDQ0ZOMHh5Zm54NGVIdmp5eXk4QmFKTE45OTU3RDRzWEw5WXFTNG1MaThQcTFhdXhkZXRXV0ZsWkFRRG16NS9mNkxsRkloSDI3ZHVIOFBCd3ZQenl5d0FBZjM5L3JGNjlHb3NYTDhZSEgzeUFGU3RXd04zZHZkRnovZkxMTHpoMTZoUUFZTzNhdGN5RTJVY1QrUk1uVGlBZ0lBQUJBUUVHdkhyOXZ2NzZhNjFhOTRxS0NzeVlNUU5MbGl4aFNtdzRIQTdZYkRiemZnREE0TUdEa1ptWnlZeWUxM1h2M2oyb1ZDcTlrM0xyVTFoWWlQbno1NFBGWXNIT3pnNHNGZ3RxdFJyQndjR0lpb3FDbzZNajg2OXVIS1IxVVB0SjBxcGFlOExybzBKRFE3VnVKNWFVbENBMk5wYmFaeEZDaUJGeE9Cd21HYXd0azdHMXRkVktFbXRIelIwY0hKaHRoa3pXdExhMnhzS0ZDL0dmLy94SDYvalEwRkNzV3JVS1NxV3kzbDdzai9yZ2d3K3dZY01HQUpyYStiMTc5d0xRVHVTVlNpVXVYTGlBaUlnSXcxNThIYlVqL0FCMHV1b1VGQlNnckt5czNsS2dXak5tek1DWFgzNnA5NzJKakl6RW5qMTc0T2JtWm5CTUhoNGUyTDE3TjA2Y09JSDkrL2ZEd2NFQlBYcjB3UHZ2djQveDQ4Y3o4eGZzN2UwYjdRUkVtaCtOeUpOV1pleEVIdENzL3FwV3E1bUpQRVZGUmRpMmJSc21UWnJFZEQ0Z2hKQ25pVUFnZ0VBZ2dGUXExZnBzSGo5K3ZOSHVXS2FscFdrOVRrOVBmK3h6OWUvZkgxZXVYTUcxYTlkMDlvMGVQUnAzN3R6Qm5UdDNBQUJkdTNadHNMTlpiZExQNVhLWmtwSzZTVE9IdzBGMGREUzJiZHVHeU1oSW5SSVd0VnFObkp3YzVPYm1vcXFxQ2pkdTNFQnFhaXF5czdNaGxVcXhiTmt5QUpxL2tYVnIveTljdUFBdWw2czN0cXFxS3R5N2R3KzlldlVDbDh1RldxMkdXQ3pXU2F4cmFtckE0L0YwbmkrUlNKaDZmNVZLQmFWU3lReHdjVGdjclhWWkhCd2N0Q1kwNStibVl1SENoUmc4ZUREbXpadFg3L3RHV2dZbDhxUlY4Zmw4c05sc3FGUXFWRlJVUUNxVkd1V1BSSGg0T0V4TlRYSGd3QUdvMVdxSVJDTDg4TU1QbURCaEFyeTl2VnM5SGtJSWFXMENnUURYcmwxRFptYW0xb2gwN1dlZ3JhMnRVY3NPWTJOandlRndtTWRQdWhMcjBhTkhjZXZXTGFia3BMYjVnYW1wS1pPSVM2VlN6Smt6cDhGRXZuYWhKaDZQeDd4dmo0NStqeHMzRG9tSmlWaTdkaTIyYmR1RzdPeHNiTjI2RlNrcEthaXNyTVRVcVZNQkFCWVdGbkJ5Y29LN3V6djY5dTBMZjM5LytQdjd3OG5KQ2ZQbnp3ZWZ6d2VMeFlKVUtrVmxaU1VtVHB6SS9EY3BMQ3hFZVhrNUJBSUJ4bzRkQzNkM2QvVHExUXNWRlJYNDhzc3ZrWkNRZ0Y2OWVtbkZ0WHo1Y3N5Y09ST0RCdy9XU3ZJLy92aGozTHQzajNtY21abUowYU5IQXdCQ1FrTHczWGZmTWZ1Y25aMloxWExWYWpYV3JsMExIbytIS1ZPbUdQcWZnalFqU3VSSnEyS3hXSEIxZFVWdWJpNEF6YTFDWXlYT3djSEJtREJoQXZidjM4K3MxcmRyMXk2TUhqMmFadDRUUWpvc2dVQ0E4K2ZQUXlBUXdNek1ETUhCd1FnSkNZRzN0M2VibWkvMDJXZWZvWHYzN3N6anExZXZZc21TSlU5MHp2RHdjS3hac3dhQXBsdk00c1dMc1g3OWV2ajYrcUtxcW9wSlh1dXpmdjE2L1BISEh3REFUUEFGb1BXRm85Yk1tVE14WmNvVTNMcDFDOTdlM3NqTXpFUm9hQ2dDQWdMZzcrK1BnSUFBdUxpNDZDMUgyYjU5T3hJVEUxRlpXUW1WU3NXTXhIdDdlNk80dUJqLy9lOS9JUkFJQUdpK2NFVkhSeU1xS2dvM2I5N0VWMTk5QmJGWURFdExTNTFKdkxhMnR2anFxNjl3NnRRcG5TOHNZV0ZobURadG10YnhzYkd4T21WSG5wNmVTRWhJWU9KTVNFaEFURXdNN096c0duenZTTXVnUko2ME9oY1hGeWFSRndxRlJoMEJEd2dJd09USms3Rm56eDRvRkFxb1ZDb2NQSGdRWldWbDZOT25qOUhpSW9TUWxwQ1FrSUNqUjQvQ3pNd00vZnIxUS8vKy9ZMGRVcnN5WXNRSWlNVmlKQ1FrWU1HQ0JTZ3ZMOGNYWDN3QkV4UGRkTXJkM1IxZVhsN015UGpQUC85czhIWE16YzIxMmszV1pXRmhBUjZQaDFtelp1SHMyYk5RcTlVWU5Xb1VZbU5qc1h2M2J2ajQrR0RWcWxXWVBYczJYRjFkdFo3NzRZY2Y0dUhEaDlpeVpRdVdMbDJLN2R1M00zY1RiR3hzZEZaY3Q3YTIxa25rL2YzOUlSS0o4T09QUDJMZnZuMllNR0VDb3FLaURINXRwSGxSSWs5YW5iT3pNL096c2VyazYvTHk4c0piYjcyRm5UdDNNaDlZWjg2Y1FXbHBLWVlQSDA2VGR3Z2hIY0xSbzBlUmtKQUFiMjl2akJ3NXNzMlBvRjYvZmwzcmIwUnR4N1BXdG43OWVxYlB2YmUzTnlRU0NVSkRROUc5ZTNlbUhhTytFWGtBc0xPelkwcHhhdjM5OTk4R1Q2NnR4ZWZ6MGExYk53Q0FwYVVsdnYzMld3Q2E5NmkybHIxSGp4NG9MaTdHN05teklSUUtJWlZLOVM2Mk5YTGtTSFRyMWcxeXViekpLN3NDWUpMOVBYdjJZTml3WWN3b2ZrMU5qZDR2TktSbDBUdE9XbDNkQ2E4RkJRVkdqT1JmcnE2dW1EcDFLbjc2NlNlbWEwQjhmRHhFSWhIR2p4OVBIMDZFa0hidDJyVnJTRWhJUUVSRUJFYU5HbVcwT0xLenMzSHIxaTBNR1RLRVdUbTFQaGN2WHRRcTlhbmIwYVcxOGZsODlPL2ZIM0s1SEFrSkNVejd4dG9WVHV0MmtxbU5zN0t5RWc4ZlBtUmFSZGJhdW5VcnlzdkxtM1Q5N3QyN000bDhmY0xEdzVsckhUOStIQllXRmpvajdMVThQVDF4NXN3WjFOVFVJRGc0Mk9BNGFoZFVyRDNIM0xsem1YMXo1c3hCVkZRVUprNmNhUEQ1eUpPajdJUzB1cnEzK2dvTEM1a0ZMb3pOMGRFUjA2Wk53NTQ5ZTVnWitlbnA2WWlOamNYRWlSUDF6dlFuaEpDMlRpQVE0STgvL29DenM3TlJrM2dBV0xWcUZaS1RrMUZlWHQ3bzVNZ1BQL3l3Mld2a204TE16QXgrZm43TXBGTUErT3V2djZCV3E1bVdpN1VqNjZhbXBwREw1UUNBTDcvOEVnVUZCWkJLcFZBcWxYanh4UmUxenJ0ejU4NFdqYnU0dUJnblQ1N0U0TUdERzV6elVGdnJ2M0xsU29QT201NmVqdFdyVnlNOVBSMFJFUkc0ZS9jdTh2THk0T0hoQVpWS0JZRkFnT2VlZTY1WlhnTXhIQ1h5cE5XeDJXdzRPam95czk3ejgvT2IxTk8ySmRuYjIyUDY5T25ZdDI4Zk01RklLQlJpMjdadGlJNk9ocjI5dlpFakpJU1Fwamx5NUFqTXpNenc1cHR2R2pzVWRPblNCZG5aMlhwTFBscURSQ0poMmxnS2hVSUFRRTVPRGxRcUZhcXJxN1dPZFhOenc1WXRXNWpIVXFrVXNiR3hlUFBOTjVrRXVhU2tCSUNtYnIwMmtSODFhaFR5OHZMQTVYTHgvUFBQdzh2THE4VmV6Nk9kZktSU0tUNzU1Qk53T0J4TW5qeFo1L2phZHBtQTVtOXYxNjVkbWNkWHIxN0ZpQkVqdEk2WHkrVUlDZ3JDenAwN3NXdlhMbGhhV2pLVGtLZE9uWXF2di80YVgzNzVKWVJDSWVSeU9VSkNRcHI1RlpMR1VDSlBqS0p1KzZxQ2dvSTJrOGdEbWxHWTZPaG9IRHQyREhGeGNRQTBLK3JWOXBwdlM3RVNRa2hEenA4L2o0cUtDcTNrc3lYWjJ0cml6ei8vckhmL2pCa3pNR1BHREozdFdWbFpUQktwVnFzQkFQLzczLy8wdHArc202QktwVkt0UHUzQndjRU5EcmlrcHFiaTNYZmYxZHBXMjdmMDZ0bUVBQUFnQUVsRVFWUzlNWnMyYllLcnF5dkN3c0x3MjIrL3dkemNISWNQSDRhRGd3TWNIQnhRVVZFQlFOT0hmdENnUVRyUGYvLzk5NUdWbFdYUXRlcGphV21KUFh2MjRMZmZma05sWlNVZVBIakFMRHlWbloyTmxTdFhJajA5SFV1WEx0VjZIMnJ2S0J3OWVoUWxKU1VvS0NoQWJtNHVKa3lZd0J3VEdCaUlOOTU0USt0NisvYnRnMXF0UnBjdVhaQ2JtNHQzMzMyWG1WdXhhTkVpTEZxMENQUG16UU9QeHdPWHk5VXBJeUl0anhKNVloUnVibTVJVEV3RW9GbE1vckhhdjliR1lyRXdmUGh3T0RvNk1yY2ZhMGRqeG93WjA2U2FRa0lJTVpacjE2N0IyZG01emErUDRlam9pRm16WmpYNWVkOTg4NDNXNDdxSnFUNUJRVUZZdEdpUjNuMFNpUVN6WjgvV3UrLzI3ZHZJeXNyQzU1OS9qdFRVVkdheXFiMjl2Y0dMSUVWSFJ6L3hLdUpjTGhkc05oczdkKzVFUlVVRitIdyt4bzBiQjBBeitUUW5Kd2N4TVRIbzNidTMxdk9jbkp3d1pzd1lIRHQyRE9mUG53ZVh5MFZrWkNRR0Rod0lBT2pVcVJPc3JhMTF1clVWRnhkREpCSWhJaUpDWjZYYThQQndmUEhGRjlpMGFSTWVQSGlBR1RObXdOTFM4b2xlSDJrNmxycjJxeThoclNndkx3L2J0MjhIb1BrQWYzU0VwQzFKVFUzRkw3LzhncHFhR21aYlpHUWtCZ3dZMENacSt3a2hSSi9hVnBNalI0N1VXVjIwTGRHM09tcHpVQ2dVRUlsRXNMR3hhWkdHQmNhYzM2WHZQWk5LcFJDSlJMUkMrVk9Hc2hCaUZDNHVMc3dIYTFGUlVaTmJjYldtd01CQXZQMzIyN0MydG1hMlhiNThHZDkvLzczV010V0VFTktXSkNVbHdjek1yRTBuOFlBbUdXMkpoSmpMNWNMQndhSEZ1bzRaY3lCSDMzdG1ibTVPU2Z4VGlCSjVZaFJzTmx1cjFqd25KOGVJMFRUTzJka1pNMmZPaEsrdkw3T3RzTEFRVzdac3djMmJONDBZR1NHRTZKZVNrdExtazNoQ3lKT2hSSjRZalllSEIvTnpXMC9rQVlESDQySHk1TWw0NFlVWG1FV2lhbXBxY09MRUNlemN1Wk5aTUlRUVFveXR0dXNXZFJFaHBHT2pSSjRZVGQxRVBqczcyNGlSTkUzZnZuMFJIUjJ0TmFrbk16TVRtelp0WXRxYUVVS0lNV1ZtWmdKQW01L2tTZ2g1TXBUSUU2UHg5UFJrZnM3T3prWjdtbmZ0N2UyTmQ5OTlWNnZVUmlLUllNK2VQVGgyN0JpejJoOGhoQmlEUUNDQXM3T3pzY01naExRd1N1U0owZkI0UEtZZmJVMU5EUW9MQzQwY1VkUG9LN1VCTkczS05tL2VqUHo4ZkNOR1J3aDUyclZHMzNoQ2lIRlJJaytNcXU2b2ZIdW9rOWVuYjkrK21EcDFxdGJpRytYbDVkaTJiUnYrL3Z2dmRuV25nUkRTTVFnRUFpcXJJZVFwUUlrOE1hcjJXaWYvS0hkM2Q3ejc3cnZvMWFzWHMwMnRWdVBjdVhPSWpZMWxWdndqaEJCQ0NHa3V0TElyTWFyMjFybW1JU1ltSmhnOGVEQTZkKzZNZ3djUE1zbDdUazRPTm0vZWpKZGZmbGxuWlR6Uzhad3BTTVR0c2d4a2lZdVJYVjFpN0hCSUsvTGs4ZUZ0NllqdTlyNFk0TnpaYUhIVWRxeng4ZkV4V2d5RWtOWkJpVHd4S21kblo1aVltS0NtcGdabFpXV29ycTRHajhjemRsaFB4TjNkSGJObXpjSmZmLzJGR3pkdUFBRGtjam1PSERtQytQaDREQjA2RkU1T1RrYU9ralMzY25rMU5xU2V4TTNTaDhZT2hSaEpkblVKc3F0TGNMRW9DVmRMVXZGQjRGQlljYWxPblJEU2NxaTBoaGdWaThXQ3U3czc4N2c5bDlmVVpXSmlncUZEaDJMS2xDbXdzYkZodGdzRUFtelpzZ1cvL3ZvclJDS1JFU01remVsT3VRRHpidjlJU1R4aFhDOUp3N3piUCtGK1JmdSswMGdJYWRzb2tTZEcxeEVtdk5iSDA5TVRzMmJOUWxSVWxOWnkybmZ2M3NWMzMzMkgwNmRQUXlhVEdURkMwaHoreUwrRENvWEUyR0dRTnFaRUxzSnhZVnlyWDdlOHZCd0FZR3RyMityWEpvUzBMa3JraWRGMWxBbXY5ZUZ5dVJnd1lBQm16Wm9GUHo4L1pydFNxY1RseTVmeDNYZmY0ZnIxNjFDcFZFYU1ranl1djR1U2NLa28yZGhoa0RicVVsRXkvaTVLYXRWcjFpYnl0ZTE5Q1NFZEZ5WHl4T2k4dkx5WW4zTnpjenRzUW10dmI0OUpreVpod29RSlduOWdKUklKVHAwNmhZMGJOK0xCZ3dkR2pKQThqbFBDZUdPSFFObzQraDBoaExRVVN1U0owWm1abVlIUDV3TUFWQ29WaEVLaGtTTnFXWUdCZ1pnMWF4WmVlT0VGbUpqOE85KzhyS3dNdi96eUM3WnQyNGJjM0Z3alJraWFvbEJhYWV3UVNCdEh2eU9Fa0paQ2lUeHBFenA2ZWMyak9Cd08rdmJ0aTltelo2TnIxNjVhSzhNS2hVTDg4TU1QMkw5L1A4ckt5b3dZSldtTVVxMUNpWXdtTFpPR2xjaEVVS283NXAxR1FvaHhVU0pQMm9TTzFFKytLYXl0clRGaXhBaTg5OTU3Q0F3TTFOcVhuSnlNOWV2WDQ5aXhZNmlxcWpKU2hLUWhIQlliS3RES3ZhUmhLcWpCWWRHZlcwSkk4Nk0rOHFSTmVGb1QrVnA4UGg4VEpreEFibTR1L3Z6elQ2MjdFcmR2MzBaOGZEd2lJaUlRR1JuSmxDRVJRZ2doNU9sR2lUeHBFNXljbkdCcWFncTVYQTZSU0lTS2lvcW5zbldhdTdzN3BreVpnclMwTkp3NWN3WUZCUVVBTkhNSDR1UGpFUjhmajRDQUFFUkdSc0xiMjl2STBSSkNDQ0hFbUNpUkoyMkdoNGNISGo3VUxLZ2pFQWdRRVJGaDVJaU1KeUFnQUFFQkFiaDc5eTR1WHJ5STR1SmlabDlhV2hyUzB0TGc3T3lNeU1oSWhJV0ZHVEZTUWdnaGhCZ0xGZTJSTnFOdUc4cU1qQXdqUnRKMmhJZUg0NzMzM3NQRWlSUGg0K09qdGErZ29BQ0hEeC9HZDk5OWh4czNicUNtcHNaSVVSSkNDQ0hFR0doRW5yUVpmbjUrT0hmdUhBQWdQVDNkeU5HMExmNysvdkQzOTBkaFlTRXVYYnFFZS9mdVFhM1dUTElzTHkvSHlaTW5jZTdjT1R6NzdMUG8xYXNYTEN3c2pCd3hJWVFRUWxvYWpjaVROc1BOelExY0xoY0FJQmFMVVZKU1l1U0kyaDRuSnllTUhqMGFjK2JNUWUvZXZXRnFhc3JzazBxbCtQdnZ2N0YyN1ZvY1BIaVFLVk1paER4ZGF1L2U1ZWZuR3prU1FraExveEY1MG1hd1dDejQrdm9pSlNVRmdLYThoanEwNkdkalk0TkJnd2FoWDc5K3VIWHJGcTVkdThhMHFGUXFsYmgvL3o3dTM3OFBHeHNiZE8zYUZkMjZkWU9OalkyUm95YUV0Q2FaVEdic0VBZ2hMWXdTZWRLbVBKckk5K3paMDhnUnRXMW1abWFJakl4RTc5NjlrWmlZaUN0WHJxQ3dzSkRaWDFsWmlRc1hMdURDaFF2dzlmVkYxNjVkRVJvYUNnNkhZOFNvQ1NHRUVOSWNLSkVuYllxdnJ5L3pjMlptSnRScXRkYXFwMFEvTnB1TmlJZ0lSRVJFSUNzckMvSHg4YmgvL3o0VUNnVnpURVpHQmpJeU1uRGl4QW1FaDRjak9EaFk2LzBtaEJCQ1NQdENpVHhwVXh3ZEhXRnBhUW14V0F5cFZJcjgvSHk0dXJvYU82eDJ4Y3ZMQzE1ZVhoZzZkQ2p1MzcrUCtQaDRyUVdtcEZJcGJ0eTRnUnMzYm9ESDR5RTRPQmpQUFBNTWZIMTk2VXNUSVlRUTBvNVFJay9hSEY5Zlh5UW1KZ0xRakNKVEl2OTRURTFOMGJWclYzVHQyaFdscGFXSWk0dkRuVHQzbUZwNkFLaXVya1pjWEJ6aTR1SmdibTdPSlBWK2ZuNWdzMmt1dkxHWXM3bXc0ZkpRS0tzd2RpaXRpZ1hBaE1XQlFxMXM4blB0dUR6d3pheVJMeTJIdUlacXd3a2hUd2RLNUVtYjQrZm5wNVhJUjBaR0dqbWk5cy9Cd1FFREJ3N0VpeSsraUxTME5NVEZ4U0U5UFYycjk3eFVLa1ZDUWdJU0VoTEE1WExoNitzTGYzOS9CQVlHUHBXcjdCcUxsWWs1bG9hUEI5L01Da3Z2SGtDR3VLalpyOEUzc3dZSDlkOTlxVkdyVUNxdnFuZi9rNXJzMHhkWGkxT1JWdlZ2VjVWdTlqNTRKMkFRemhiY3c3NnN5MDArNTRzdVlZajI2WWMxU2IvallsSFNZOFhGWlhIZ2JHNExOb3VOck9yaXhwOUFDQ0ZHUm9rOGFYUDgvZjJabndVQ0FWUXFGWTBPTnhNV2k0WEF3RUFFQmdaQ3FWUWlQVDBkRHg0OFFISnlzbGFIQzRWQ2daU1VGS1NrcE9ERWlSUGc4L253OS9kSFFFQUF2TDI5WVdKQ0h4MHRSVndqUlo2a0ZINVdUbGdlTVFGTEUzOUJxa2dJQUpnYlBBdytsbzVOUHVlUm5CczRWM2lmZWZ4VnQyalljWG4xSHA4dkxjZDdON1poNjNNelljMDFmRTJDcldsLzRXekJ2UWFQNmVjVWlqR2V2ZkN5VzFmTXVMWUYxVW81QUtCSVdnbEhjeHNNYyt1R283azNJZmxuZTNPdzQvSmd6YlVBejhRTVBJNHBlQ1ptc09TWXdacHJBV2R6VzdoYTJNUEYzQTU4TTJ1d0FPUlVsK0NEV3o4MjIvVUpJYVNsMEY5ajB1WllXVm5Cd2NFQnBhV2xVQ3FWeU03T2hyZTN0N0hENm5BNEhBNkNnb0lRRkJRRWxVcUZqSXdNSnFtdnJxN1dPcmFrcEFRbEpTVzRmdjA2T0J3T3ZMMjlFUkFRQUg5L2YzVHExTWxJcjZCalVnTllsM3djNWh3dWVqcjRZMm40T0N4UFBJZ0hsYmx3czdCL3JFVGUxdFJTWjF0V2RURU9aVi9YMlQ3Qis5ODdZSEZsbWVCeFRMWDJSem1HUUtLVTQxYXA3am9GUmRMS0J1T3dOckhBTkw4WEFRQTdNLzVta25nQXlKR1U0bUpoRXZvNWhXSzgxL1A0S2VOOHd5K3FDWlpHakljWHIvSGYwMnFsSE1XeVNoVExSTERrbUVHc3BCS2RqdXpPblR0d2NYR0JrNU5UbzhkV1YxZUR4NnYveTY4eDFkVFVRQ0tSd05yYVd1Lys4dkp5V0Z0YlU3ZXlEb29TZWRJbStmcjZvclMwRklDbXZJWVMrWmJGWnJPWjFXTmZlZVVWWkdWbDRjR0RCMGhLU29KSUpOSTZWcWxVNHVIRGg4eUNVNWFXbHZEMDlJU0hod2M4UFQzaDZ1cEtmekNla0ZLdHd1b0h2K0dUc0xIb2JPdUJIZzUrZUZDWml5VjM5b0hkUUVuTW8wWjdQb2Z4WHMvcjNWY3VGK044blZINldzUGN1c0htbjFINFRhbC9hTzJ6NC9JUTVSaUNaSkVRYTVKK2I4SXIwbmcvYURCc3VCWklyc3pES1dHOHp2NTlXWmNSNVJTQ0VlNDljTGs0aGJrVDBWek9GOTVIdVZ5TXFob1pxbXFrRU5kSUlhcVJva3d1UnJHMGtoSjNJNHFMaTlNcTlUT0VsWlVWUWtORHRiYmR2bjBiU21YRGN5eDY5T2dCRm91RkZTdFdJQ0FnQUo5OTlsbUR4Mi9kdWhXWEwxL0c2dFdyNGVqWTlDL1N0WXFMaXhFZnIvdDdEd0FoSVNGZ3NWaW9yR3o0eXpBQUJBUUVNSXNuQXNDMWE5ZXdiTmt5TEY2OEdQMzc5OWM1ZnNXS0Zjakt5c0tlUFhzYXZMdXRWcXVoVXFrTWVDWDFZN1BaWUxGWXFLbXBlYUp6c2Rsc3V2TnJJSHFYU0p2azYrdUxXN2R1QWRBazhpKzg4SUtSSTNwNnNGZ3NlSHQ3dzl2YkcwT0hEa1ZCUVFFeU16T1JrWkVCZ1VBQXVWeTc1RUVzRmlNcEtRbEpTWnE2WkE2SEExZFhWeWF4OS9Ed2dKV1ZsVEZlU3J2enJJTS9RbXpjY2JIb0FUTEVSZmo4M2lGMHQvZkZwZUprQUlCYzFiUkVwNmFCU2FOOE0yc01jK3VtczkzT2xBZVZXcTMzT2E0VzlnQ0FyTWVvMngvcjJSdTkrSUdRcVJSWW4zb0srcTZRSnluREwxbFhNZDdyZVh3VU1oei9pZHNGVVkya3lkZXF6L2IwczgxNlBxS2hWcXZ4eHg5LzROaXhZOGpJeUlCU3FZUzN0emVHRFJ1RzRjT0hHOVFOYS9ueTVUcURCbzNwM0xrejFxMWJwN1V0SmlZR1VxbTB3ZWNkTzNZTXljbkpLQ2twd2Z6NTh4dTl6cXV2dm9yTGx5L2pvNDgrd3BvMWErRG82SWlwVTZjaUp5ZkhvRGlQSGowS0N3c0xwS1dsWWRXcVZRZ0pDZEhhbjU2ZWpwa3paeUl4TVJIbnp6ZCtKMnJuenAxd2NYRmhIcDg1Y3dabVptWjQ5dGxuZFk0VmlVUklTRWpBb0VHREdpMVJQWDM2TkZhdFdtWFFhNnJQOHVYTDBidDNiM3o2NmFlNGR1M2FZNThuS2lvS01URXhUeFRMMDRJU2VkSW0xUzR4RGdDNXVibVF5K1V3TlRWdDRCbWtwVGc3TzhQWjJSbTlldldDV3ExR2JtNHUwNU0rSnlkSFovUkxxVlFpSnljSE9UazV1SHIxS2dETnlKbVRreE56TGljbkp6ZzZPdExjaDBkMHRmZkJNTGR1eUtvdVJvYTRDQktsbkVuaW01dTdoUU5tK0EvVXV5OWZXczc4UE1yajMrVEF6MUpUZ3VCc2JxdTFIUUJPNU1YViswV2p1NzB2M3ZEcEF3RFlsUG9uY3FwTDZvMXJuK0F5T3R0Nm9yT3RCLzR2YkRSaTdoeUFUS1hRT2M3YXhBSTdubjlmWi90SEljUHhVY2h3QUVDS1NJaEY4YnZydlJacEhoczJiTUNSSTBmZzZ1cUtQbjM2TU4yd3Z2MzJXeVFuSjJQQmdnVUduZWUxMTE3RHRHblRERHIyMDA4LzFTa0JCSURkdTNkRHJWYWp1TGdZczJiTlFuUjBORWFNR0tGMWpLbXBLYzZkT3dkbloyZTl5ZStqbkp5Y3NHYk5HaXhZc0FBLy9QQURGaTFhaElrVEp6YjZ4U01oSVFHWEwydFAzT1p5dWZqdXUrKzB0azJkT2hVQXNIanhZbno4OGNmTTl0ZGVldzNSMGRFWVBYcTAxdkVjRGdjcWxRb3ltUXdpa1FpWEwxL0c0TUdEd1dLeElKRm92cWlhbVptQnpXYmo3Tm16VUtsVTZONjlPNHFLZEwrQTI5blphWTN1QThDVUtWUDBsa3dlUEhnUVFxRVE3Ny8vZnIxZnp1ck9jZVB6K1hqenpUZjFIdGVRMk5qWUpqL25hVWFKUEdtVExDd3M0T0xpZ3Z6OGZLalZhZ2dFQWdRR0JobzdyS2NlaThXQ2g0Y0hQRHc4MExkdlh5aVZTdVRsNVNFbkp3ZloyZG5JeWNtQldDeldlVjVWVlJXcXFxcVljaHhBYyt1MFU2ZE9PZ2wrZlhXZXBIa2xWbVRqODhSRE90dVhSYndPYTY0NTgzaUtyKzZ0K2w3OFFQVGlhLy8vOFV4K290NUVQdFRHSGY5NVppVFlZT0drTUY1dk9VOWRLcWp4ZGRMdldOdjlMUVJidTJubUNOdzdxTk5Tc2thdFJGeFpKdlBZZytjQVJ6TWJaSXFMVUNiWC9BNDI5SVdoSTZzZGtXNnRibE81dWJsWXRHZ1JYbnJwSldaYllXRWg1c3laZzFPblRtSGt5SkVJQ2dwcTlEeHNOdHZnQVp2NkJnRnNiR3dBQUh2MjdJR2xwU1ZlZSswMVZGVlY0Zjc5Kzh5ZFhibGNqdlBuejBNa0VtSFVxRkY2ei9QQkJ4OWc4T0RCV0xCZ0FWeGNYTEJnd1FKczNMZ1JGaGFhc3JOQmd3WVpGT2VqaWJ4S3BjTFpzMmUxdHRVbTMzVmZVMFZGQmFxcnErSHQ3YTIzVkZFZ0VHRG16Sm5NNCtQSGorUDQ4ZVBNNHcwYk5pQW9LSWpaOXNVWFgraU5yL2E0dWlJakkzVVdDNnlzck1RMzMzeUQxMTU3RFVPSERxMzM5ZFpsWldXRlljT0c2V3cvZE9nUU5tM2FoSk1uVCtwOWJRY09IRERvL0VTREVublNadm41K1NFL1g5T2VMaU1qZ3hMNU5vakQ0Y0RUMHhPZW5wNTQvbmxOTFhaNWVibFdZbDlRVUFDMW5sSU5sVXFGd3NKQ0ZCWVdNdTFHQWMxSWtvT0RBL1BQM3Q2ZStkblNVbmZTNXRQQWxzdURCYWZ4QkVkY0l6TzRkRVNsVmtHcVo2UmJyYWZvNVZKUnNrNjlmSzAzL2ZwanNFdUUzbjNCTm03NEpHd3N6TmxjeEpjTHNEMzlqRUd4bGNxcnNEVHhBRDROSDRkZ0d6ZDgxUzBhSys4ZmdhQk9TWTlFS2NleXhGK1l4eXU2dkFGSE14c2N6TDcyMk8wbk80cmF6MDA3Tzd0V3VkNmlSWXQwcnVYazVJVGh3NGZqcDU5K3d2Mzc5dzFLNUxPeXN2RFhYMzhaZE0zaTRtS1ltNXZyM1ZkYVdvcmp4NDlqMHFSSjRQRjRPSFBtRERaczJJRE9uVHZEMGRFUnAwNmRRa1ZGQmQ1KysyMnRMenMvL3ZnajNOM2RNWGp3WUtiMlhpUVNNWU1MdFVuOGsxQXFsVGgwU1BzTGROMjYrSTBiTjBJdWx6T2ovYWRPbmNLbFM1ZVkvZE9uVDljcVZSdzJiQmllZWVZWjVuRktTZ3FPSGowS0FFeWI0WEhqeHFGejU4NWExN3gyN1JwT25EalJZQjE2VEV3TWJ0Kyt6Y1N0VUNodzZOQWhIRGx5Uk9mWXNMQ3dlcjhza0paRmlUeHBzM3g5ZlpuUmpJeU1EQ05IUXd4bFoyY0hPenM3aElXRkFkQjBWTWpQejlmNkp4VFdQNGxSSnBOQktCVHFQY2JVMUpSSjd2bDhQcXlzckdCcGFhbjF2MlptWmkzMjJveGx1ditMaUhJTWFmUzQ0M2x4K0Q3OXRFSG5ETFB6d3M5OTV1cHNOMldib0ZDcXZSQlZqVnJKVEFUOU1HUTR3dTI4TVBYcVJzMCtsZjQ2L09mNEFaZ1hQQXptSEM0ZVZPYmlpM3VIVWFNMmZQTGJ3NnBDL0YvQ1hpd05IdzhYY3p1czdqWVord1NYOFd2T0RTZ2ZPWTh0bDRkZ0d6Zm1zUW1MM2FScmRUUUNnUURPenM2dGRyMzZ2akRVZnZGK3RIU2pQcmR1M2NLZE8zY01PbFl1bHlNME5CUnF0UnFiTm0zQzhPSEQ0ZVhsQlVDVGtGdGFXaklsS1lNSEQ4WlBQLzJFQXdjTzROMTMzMlZHZkx0Mzc0N2c0R0RtbkQvKytDT0NnNFAxamlMWEtpa3BRV0ZoWWIzN2JXeHM0Tzd1WHUvK2hrcHJBT0RFaVJONDZhV1hFQjRlanZEd2NHWjdaV1VsZHU3Y2lVbVRKbWtsOHVIaDRWcDNRaXdzTEpoRWZ0ZXVYZUR6K1pnNmRhck9mNFBhTDNzTkpmSnl1Unp1N3U2SWpvNnU5eGdBMkxkdm44N2NLZEo2S0pFbmJaYVhseGRZTEJiVWFqVUtDd3Noa1VpYVpVU0V0QzRURXhPbUhLZXV3c0pDNU9mbm82Q2dBRUtoRVBuNStWcTk3UFdSeStYTWw0SDZjRGdjV0ZsWmFTWDNWbFpXNEhLNU1EVTFaZjYzdnAvYjhoZUJ1eFZaa0NsMXkxY3NUY3dRYWxOLzhxQlBpVXlFeTBXNjlmZjluSjdSYy9TL3pOZ21NT2MwbkppOTdoV0oxNzBqd1lLbVRuMTU0c0VtVDlRRmdPenFFdnhmd3M5WTNIazBQSGg4VFBicGk0RXU0ZmdoL1N4dWxxWXp4L1Z4REdhNitienE4U3lHdTNYSC8rN3MwNW5zKzFtWDErdWR5S3ZQdDhuSFcyUkJycFpVWGw0T2dVQ0E1NTU3enRpaDRPN2R1d0JnVU5jeEZvdUYwYU5INDUxMzNqSG8zR2ZPbklGY0xrZDJkallPSHo0TU56YzNlSGw1NGRTcFV6aDU4aVI2OU9pQi9mdjNReUtSUUN3V3c5emNITWVQSDBkSVNBZ0tDZ3JBNVhLWnptaTFxcXFxR2kxSE9uUG1ETFp1M1Zydi9zWW1hU29VQ3AyYS9VY241L2JxMVF1OWUvZkd5cFVyWVdkbmgzZmZmUmU1dWJuWXVYTm5nN0hWZGYzNmRkeTVjd2Z6NTgvWCswV3F0cU5NWTZWTTl2YjI2Tk9uVDRQSC9QWFhYL1YyMnhFS2hWb2xRQUNZN2tTdnZ2cXExbll2THk5czJMQ2h3V3NSWFpUSWt6Ykx4TVFFWGw1ZUVBZ0VBSUNIRHgvcTNCNGs3WmVUazVOTy8rYnk4bktVbEpTZ3JLd01JcEVJWldWbHFLeXNSSGw1dWNFZExaUktKU29xS2xCUlVkSDR3UTNnY0RnNi85aHN0czVqQkR6UlpacGtZOG9mV2hOUmF3Vlp1MkpWMTBrR24rZlhuQnVva0l1MUZvbXFsU01waFJuYnNCRlVmYXhOelBHQ2MyZXdBRndwVHNHbTFEK2hWcXRoL3BqbkxKS0o4T0h0SFpqazJ4Y2ozSHZBd2RRU0ZRcnRTWTVEWExzd1AxdVptTVBaM0JhekFnZmoyNVFUV3NjWjBrdStMbk1EeXBuYW1qLyswSlJBOWVyVnk2aHh4TVhGNGVMRmkvRDI5bWJ1empYRXhzWUdhV2xwVUNnVUJvM2d2L2ppaTFBb0ZOaXlaUXNBTUpOV3o1MDdCMEF6MFRRckt3c09EZzZ3czdORFJFUUV6cDA3aDR5TURIejg4Y2ZZdTNjdnNyT3ptWkxBa3BJUzFOVFVnTS9uTjNwdFMwdExyRm16Um1mNyt2WHJHM3dlbTgwR2o4ZkQ2dFdydGJhdldMRkNiNjI0VENhRFFxRmIvbWFJbmoxN3dzZkhCMjV1YmpoMjdCaGVlZVVWcmYyMVRRcjBqY2pYbmNpYWtKQ0FTWk1hL215cHFLalF1ck5SbDYydExXYlBucTIxN2Z6NTg3aDM3eDVtelpxbHRaM21SejBlU3VSSm0rYnI2OHNrOGhrWkdaVElkM0MxWlRuMXFhaW9RSGw1T1NvcksxRlJVY0ZNb2hXTHhjelB6WFdMVjZsVU50cVBHZ0FRMEg3dUVuRlliSEJaSEp6SzAvU3kxcGRjWHl4TVl2YnBxNkZuczloUU50QWZXbFFqeGVlSkJ4SGxGSUs5Z3N2NHNmZXNCbGVSYmN4ZkJYZXhJZVVVWWgrZXcvV1NORmlibUd2MWx3K3o5WVFYcnhPcWxUTHdPR2JZbjNVWkk5eDdZb0J6WnlTTDhuQkttTUFjKythVjlSRFZhSTkrMW5hL3lhb3V4dHhiTGRNdHc2SksyV2lTMXh5a1VpbWtVaWw4Zkh3TUxsRnBpSm1aMldOOUliaDA2UkpXcmx3SmMzTnpMRnEweUtEbnZQTEtLOWl5WlF1R0R4OXU4SVJYbVV3R3RWcU5JVU9HTU9Vc0gzNzRJYVJTS1R3OVBaR1RrNE16Wjg1ZytQRGhjSEJ3QUp2TlJrVkZCVjU0NFFWY3ZIZ1JLU2twekxreU16VVRwLzM4L0JxOWJ1MjZHNDlxYUE2UFRDWkRjSEF3ZHV6WW9iUHZtMisrQVFDZHBGMnRWajkyWnk4Mm00Mm9xQ2hzMnJRSmh3NGRncDJkbmRiSWV1MjE2bjVwcXYyOHEvdWx3c1BEQStQSGoyL3dXb2NQSDY1M0g0L0h3NUFoUTdTMlhiMTZGYTZ1cmpyYnllT2hSSjYwYWY3Ky9zd0lTMnBxcXBHakljWm1hMnRyVUNlTzh2SnlyUVJmTEJaRElwRkFLcFhxL1YrREV2WU9ZTGg3RDcxZGFPcnp4cVZ2ZExaWmNMaVFLQnYrc3BRaktjVmV3VC96VzZvS21RV21BSURMNXNDTDF3bEt0UXFaRFpTdDJISjU2R1JtRFpueTMrVG1mb1Z1Mys0SjNuMmdCdkIzWVJLR3VIYUJYS1hFVnc5K3c5ZmQzOFRiZmdPUVdKN05sQUxKSHFPOHB6bFlsNnBRVmxiV0t0ZFNxOVhJek14a0V0TW4wZFJFdnFhbUJ0OS8vejBPSFRxRVRwMDZZZW5TcFFZM0tSZzdkaXk2ZGV1R2h3OGZOam9LWFZaV0JnNkhBejZmRHk4dkw2M1I0TG9MTnVYazVHRG56cDNvMDZjUEhCd2NNSC8rZkNZeERnME54YjU5KzZCU3FjQm1zM0gvL24ydzJXeXQxc2ZONmZEaHc5aStmWHVEeHl4WnNrVHJjWFYxZGFQbHBLdFdyV3F3OS92MDZkTng5KzVkckZ5NUV0OTk5eDN6K21vLzgvUWw4blczOGZsOHJScDhmUzVkdW1UUVFsYUFwa05QWEZ3Y3hHSXhkdXpZZ2Vqb2FJUFdHU0QxbzBTZXRHbHVibTZ3c0xDQVJDSkJWVlVWaEVJaFhGMWRqUjBXYWVNYUc5blhSeVFTTVltOXZpNDc5Ym1kMVg1YXBXVlVGZUI0WHB6TzlnSE9uU0ZWS25DbE9FVnJ1NzRGcGZobU5oRFhOTHpnVGwxMU84c0FnSitWRTlaMGV4TkNhVGtXeE5WZjh6dkt2U2VtK0wwQXFiTCtwSzY3dlM4NjIzcmdkbGtHQ21YL2xsTGxTa3F4Sy9OdlJEbUdRS1pTd01yRUhBcTE4ckhxOUp0RG9SY1hXeVo5M1BpQlR5ZzVPUmxIamh5Qm5aMmRUbDF5U3lzcks4TW5uM3lDcEtRa1JFVkY0Y01QUDJ4eXFVVHQ2dEtObVQ1OU9od2RIZlYyU1NrdkwyZStDTlFtbDJWbFpVd1BkUzZYQ3pzN08zVHIxZzJiTjI5R1FrSUN1blhyaGl0WHJxQnIxNjRHVDh4dHFsZGVlUVdSa1pITVk0RkFnR1hMbG1IanhvM012SnhIZTdmbjUrZHJQVWVmaHJyV0FKclh1MlRKRXN5Y09SUExseS9IaGcwYllHNXV6cnhIZGU5KzFMYkJyUHZsb2JpNEdLZE9uV293aHNMQ3dubzdDRDNxd0lFREVJdkZHRGR1SEhidDJnV0JRSUNGQ3hlMjZibEpiUjBsOHFUTkN3ME5aVnBncGFTa1VDSlBXb1MxdGZYajFXaG1OWDhzTGVWT2VSYnVsR2NoMU1ZZGZETnJwazNqczN4L0ZNdEVqWGE4c2VDWXdzbmNCcGYwVEpJMWxJT3A1ajB1bGpVODU4R1VvL256VkY4aWI4bzJ3WXdBelVqaDRlenJDTExSL2x6NExmY1dqdWZGUWFWV3dZSmpobks1N3ZvR0hVMXdjRENHREJtQ28wZVBJaUVoQVYyNmRHbjhTYzJndkx3YzgrYk5RMUZSRWViUG45OWcxNWU2cXF1cmNmcTBZVjJXNnFxcXFvSmFyY1p2di8zR2JMT3hzVUgvL3YyeFpNa1NacFhwV25VWFdRb01ETVRHalJ2aDUrY0hIeDhmN04rL0g1YVdsa2hOVGNXOGVmTU1qa0hmWGJ5R0JnQ3NyYTFSV2xxSzZkT25JelkybHVrcTVPSGhvWGZVdmJDd0VFS2hVT3NPZ3o0TmRhMnA1ZXJxaW1uVHBtSERoZzM0NDQ4L01ITGtTTWpsY3JCWUxLMGErYkt5TXJCWUxLWXJqcU9qSTNKemM3RnQyemJtR0xGWURLVlN5ZlRyQndCemMzT21ZMUJEcmwrL2p0MjdkMlBnd0lHWU9YTW1nb09Ec1hMbFNuejQ0WWRZdm53NUhCd2NHajBIMFVXSlBHbnpnb0tDdEJMNS92ME5MdzBncENNeDQzRDExcldic3B2MlVUN0pKd29CMWk1TjdyZmUwOEVQYkxBZ2JhUzBwaUcrVnBvSnp0bmk0Z2FQcTMxTjlWMnJxNzBQWE14dEVWOHVRR0pGdGs0aUR3Qkt0UXBPWmpaZ0FRYjMxMi92dW5UcGd2UG56eU1wS2FuVkV2bTFhOWRDS0JSaXhZb1Y2Tm16cDhIUHE2cXFhckFEVEgxa01obkt5c3EwbnV2bDVZWCsvZnRqL3Z6NXpJcXY5KzdkdzdadDI3Qmd3UUttaHI1dTBqeHExQ2g4ODgwM3lNdkxnNGlXbFZRQUFDQUFTVVJCVksydExRWU1HR0RROVVVaVViMkxJa1ZGUmRYN3ZObzdCSFoyZHN6Q2VYWHJ6Mk5qWS9IWlo1L0J4OGVINlZDemN1Vkt2UGZlZXhnNGNDQldyVnIxMkdzRGpCbzFDcTZ1cmt5cGxFd20wNW1MSUJRSzRlRGd3TlRJZi9qaGg3aHk1UXB5YzNQeDJtdXZnYzFtNDMvLyt4K0tpb3F3WmNzV1pHVmw0YzgvLzhUVXFWTWJyZVUvZHV3WTFxOWZEMjl2Yjh5Wk13Y0EwTDkvZjFoYVdpSW1KZ1lmZlBBQlB2Lzg4eFlyYmVySUtKRW5iWjZmbngvWWJEWlVLaFh5OC9PMUZ1Z2c1R215cnZ0YnpYSWVLeE56bmM0dm9UYnVPTngzQWZNNFJTVEVvdmpkbUg1dE02UXFCVmdBUm50cVdob09jb21BS2RzRW0xTC94SjdNaXppVWZRMVZCaWJLRVhhYWtidFVVZjB0UklGL0orTHFtM0FMQUhHbEdTaVRpeHRkWkNyb24vN3lHVlgxOS83dWFMeTl2WkdjL1BoM1RacWlzTEFRbHk5ZlJwY3VYUXhLNHJPenMzSHIxaTBNR1RJRVRrNU9XcVBxNmVucFdMdDJMZWJNbWRQZ0FsSU5sZGJVbmF4YVZWVUZBQWdJQ05CYnNqTnMyREFjUG53WVdWbFptRFp0R25nOHd5WmxtNXViMTF1NjVPYm1wbmM3b0tuWkJ6UUxYOVVteS8vOTczK1poTnJHeGdaZHVuVEI0Y09IY2VUSUVjeWRPeGZGeGNWWXQyNGRybDI3aGdVTEZqeDI2UStMeGRLYTd5Q1ZTclhLV2RScU5lN2R1NmUxb210SlNRbldyRmtEVzF0YkRCOCtYS2Q4SmlFaEFYdjM3a1ZCUVFFV0xWcWt0L05PZW5vNk5tM2FoSVNFQklTRmhTRW1Ka2JyZmU3WnN5ZVdMVnVHVHo3NUJQUG56MGRzYk10TU9PL0lLSkVuYlI2SHc0Ry92ejh6MlRVNU9ibEpvejZFZEJRWjRrSW82bG1BQ1lET1FrNzE2V1JtZzhwSEV1OEtSVFZ1bC82NzhKcnduemFYSlhKTk1qVE5id0I4TFoxd3FUZ1phclVhL1oyZWdhK1ZFMWJlKzVVNXRqRjhNMnM4WStzQnBWcUZ1TEtHRjNuam1XaVNqUHBLYXhScUpaYmMyWWRjU2FuZS9iVnFGNHBLcXN3MUtNYU93TTdPRGpLWkRGS3AxT0RhNWNlVm5xN3A1eThVQ3V2dG4yNWxaWVgvL09jL0FEU1RNNU9UazFGZVhvNHBVNlpvSGNmbjg4SGxjakYzN2x5ODg4NDdPbjNHbjVSS3BVSnBhU2xUaTU2WW1NaXNTWEgwNkZGRVJrWTJXaUlTRmhhR3Q5NTZTNmNYdkNHU2twTEFack94WXNVS3BsOSs5KzdkbWJzRWQrN2N3YTVkdXhBWEY0ZUpFeWRpK1BEaEFEUjNXVDcvL0hPODg4NDdXTEprQ2JQcTdKTVFpOFZhZHlmdTNidUhrcElTakJrekJvQm00dkx5NWNzaGxVcngxVmRmNmYwOUdqRmlCTVJpTWJadjN3NkZRb0VsUzVib2pNd3JsVXFrcDZkanlwUXBlUDMxMS9XMnUrelJvd2VXTFZ1RzB0SlNnNW9aRUcyVXlKTjJJU2dvaUJKNTh0VDc4djVSdlgza204TFJ6QWFXSm1hd05ESERTUGVlT0pwN0V3Q1FKeW5UNmJzT2FOb3p2aFB3RXZvNEJrTW9MY2VtbEQ4Z1ZzcVFVMTJLMTcwajhWWDNhS3g1OER0dU41S1lBOEJZejk1Z2c0WHJwZW1vYW1UQ3JHVWppVHlBUnBONE5saDRqcThaaVgxUW1kZG9mQjJGajQ4UExseTRnSUtDQW9NV1kzb1N0V1VzaFlXRjlhNTRXcmNjcEV1WExzak96dGFiak5yWjJXSDE2dFg0K3V1dnNXSERCbmg3ZTZOYnQyNDZ4OVczY0p4Q29jRERodzlSVWxLQ2twSVNKQ1ltQWdEV3JGa0RrVWlFb3FJaUtKVktuRHAxQ3FkUG44YmF0V3ZoN2UyTjhlUEhZOVdxVlpnM2J4NldMRm1pOTVxMVFrTkREVTZrYTllK01ERXhnVUtod0tWTGx6Qng0a1JrWkdSZ3hZb1ZBUDZ0cXk4cEtjR0tGU3RnYVdtSkZTdFdNSDN4QWFCYnQyN1l1SEVqbGkxYnB0UDk2T3V2djJiYVZ3TDZhL2YxdlUrcHFhbGFkdzhPSHo0TU5wdU5GMTU0Z1RudnZYdjNzR2pSSXExeUY1bE1wdFZsWnNLRUNSQ0x4ZGk3ZHkrKy9QSkxMRnEwaU5tdlVxbmc3T3lNTFZ1MndNek1qQ2tuMGljZ1FMTWdSMFZGQmJOWUZURU1KZktrWFFnSkNjR3hZOGNBYVByOUdycG9DQ0Vkd2MrQ1N6aWVGNGVTUmlhSUdpTGtueFZnUlRWU1JQdjJRMWs5azBDZHpHd3h5RFVjdzl5Nmc4Y3hSYWE0Q01zU2Y0RllxVW1pOW1WZFJwNmtGSE9DaCtIL3dsN0REK2xuY1N6dmRyM1g3ZW5naHlHdVhhQUdjQ2o3ZXFOeDhzMDA1WE5ONlpEenFHZjVBWEF5czBWMmRRa0U3V3lGMXZaaTRNQ0JHRGh3b01ISHo1Z3hBek5tektoM3Y0bUpDUll1WElpUkkwY2lKQ1FFQ29VQzY5ZXZCNC9IZzRtSkNYSnljcENmbjQvdTNidnJQRmVwVkdMdTNMbE1NbXRuWjRlUWtCQTRPenZEMWRVVnJxNnU0SEs1V0w1OE9TNWV2SWl1WGJzaUppWUdWbFpXc0xhMnh2TGx5N0Z3NFVMMDY5Y1BNMmJNZ0l1TFM1UGVpNk5IajZLc3JBeW1wcWFReVdUNDlkZGY0ZVhsQlM2WGk4T0hENk9pb2dKUlVWR1lPSEVpZHV6WWdmMzc5eU02T2hwZHUzYUZrNU1UK3ZmdkR5Y25KK1RsNVRFVFZtdHFhcUJVS3FGUUtOQ2pSdy9jdVhPSGlSY0FldmZ1clZVMmxKbVp5YlJzQmpTcllYL3h4UmR3Y25LQ2xaVVYyR3cycmwrL2pyS3lNdWF1UW1KaUlpNWN1SUJCZ3diQjBkRVIzMzc3TGY3ODgwOU1uejRkTDczMEV0YXVYUXRMUzB2STVYSWtKaWFpUjQ4ZVdxLzc3YmZmaGxBb3hPblRweEVWRmNYTUU4ak96c2JZc1dPYjlCN1dNcVNmUDlHZ1JKNjBDendlRDI1dWJzakx5NE5LcFVKYVdscXozRjRrcEQzSWs1UWhUOUwwUHVUbWJFM3RiVTJkY3B3b1IwM1A3Wmc3K3pBNzZHWE1EM2tGU3JWS3A0dE1UNzRmeG5yMmhreWx3SUdzSzlpZmRWV25IZVhmUlVrUTE4aXdJSFJFZzVOSncyMjk4R0hJY0xBQUhNdTdqV1JSdzZQajFpWVc4TGJVZE90NDNEc1FtcHAremFqbWI3bTNIdXNjeEhoQ1FrSUFhTm9uWHI5K0hjWEZ4Y3pqOFBCd1RKdzRVZWM1NXVibVdMMTZOV3hzYk9EczdLeFREbEpWVllVMzMzd1RZckVZa3lkUFJuUjBORk1LMHJOblQyemV2QmtyVjY3RWhRc1hFQllXaHRHalJ6Y3A1dFRVVkp3OGVSS0FwaWJkdzhNRDgrZlBCNkNwblE4UEQyZVM3bW5UcG1Ia3lKSE1LcWQzNzk1RldWa1pxcXVySVpmTFVWTlR3NHpXczFnc1pqVnBFeE1UakJ3NWtya3JFUmtacWRXMTVzS0ZDMXFKdkttcEtWSlRVM0h4NGtWbW00bUpDVjU2NlNWbW9xMjF0VFg0ZkQ1VDZqUmd3QUR3K1h5OC92cnJBRFJOSnRMVDA2RldxK0h1N3E2ejBpdUx4Y0xDaFFzUkdSbXBOZG5YeWNsSlovVldRM3ozM1hkTmZzN1RqS1Z1U3NOa1Fvem93b1VMT0gvK1BBQWdJaUlDbzBhTk1uSkVoQUNqLy82cTJjNDF3MzhnaHJsMXc3cms0emhmZVArSnptWEw1V0ZGbHpmZ1ptR1BMKzcvaXVzbGFmRGc4Ykd1KzF2SWw1Wmo5czBmWU12bFlYN0lLK2hpNXcyWlNvR3J4YW1JSzh0RWdiUWNaWEl4SXV5OEVWZVdnVkpaRmRUUS9LbGdzOWhnZ3dVVE5nZGNOZ2RjdGduNHBsYVFxMnJBWWJHUlhsWEF4TUFHQzhQZGUyQ3liMTl3V1J6Y3JjakNaNG1IbUg3dWZETnJTSlZ5aUd2K0xaV3dNakhIbk9DWDhheURQd1RpSXN5Ny9aTkJyL2MxeitjUTdkTVBhNUoreDhXaUpJeng3SVhKUG4xUm9hakd6T3RiNiswaDN4b3J1d0xRbWtqYzBnUUNBWGJzMklFMzMzeXp4VXRyMnBzTEZ5N0EwOU5UYTFKblhXcTFHbkZ4Y1hwSC9BMmxWcXYxcnNxYWxaVmxVSnRHUTlUVTFLQzR1QmgyZG5ZR3pZTlFLcFdReVdSUUtCU3d0cmJXaVkyYVNMUmZOQ0pQMm8yZ29DQW1rVyt0amd5RXRBZmQ3SDN3djdBeFVLaHFJRmNwVWFOU3d0YVVCelpZcUZCVTQyNjVwdG45QzA3UGdNTmk0L0kvZmVBckZOWDQ5TzRCdk9qY0dTUGNlNksvMHpQbzcvUk1RNWRxME5XU1ZLeTZmd1FzQU0veEF6SE9xemY4clRUOXNtK1dwbVAxZzkrMEV1cUozbjN3b25NWWF0UXFTSlZ5S05VcTJIQjVZQUZRQTlpVitmZGp4V0hKTWNONHIrY0JBQnRTVGhsdElTalM5dlRyMTYvQi9Td1c2NG1TK05wejZGdXR0TG1TZUVBenF0NlUwaDhPaDlOZ1Z4NUs0dHN2U3VSSnUrSGk0Z0lyS3l0VVZWVkJKcE0xNitnR0llMVpta2d6Q203RzVzTHNuN2FOY2xVTk1zVkYySlorQnBKL2VyR2ZLVWpFSys3ZGNleVIxVjNQRk56RG1ZSjdjTE93UjZpTk94ek5iY0EzczBZblUydFljeTFnYVdJR016WVhYRFlISEJaYms2aEFrMnlyMVdyVXFGVlFxbFc0OE05ZGhIQTdMeXg4WnVRL1BlY1YySkZ4SGllRThUcHhQNndxUkdRbkJiaHNEcXhNTktPS0txanhzS29RZXdXWGNMUDA0V085SDJLbERMc3pMNktUbVRWdWxLWS8xamtJSWFROW9OSWEwcTZjT0hFQ04yOXF1bXc4Ly96eldyV0JoQmhEYzViV05BYzJXR0N6V0ZDcVZkRDM0ZDdWemh2eDVZSVdqMk9ZV3pjNG1GcmhTTTROaUF5WXNNb0N3R1diUUtHcTBSdjM0MkNEQmYzdlF1dWowaHBDU0V0b2VDa3VRdHFZdW91RVBIand3SWlSRU5JMnFhQVpJYTh2ZlcyTkpCNEFqdWZGWVZmbTN3WWw4WUJtZEYvZWpFazhnRGFUeEJOQ1NFdWhSSjYwS3o0K1BzeUNFdVhsNVNncEtURnlSSVFRUWdnaHhrR0pQR2xYT0J3T3MzQUVRSk5lQ1NHRUVQTDBva1NldER0MXkydFNVbEtNR0FraGhCQkNpUEZRSWsvYW5jREFRT2JuN094c1pvbHdRZ2doaEpDbkNTWHlwTjNoOFhqdzhQQmdIcWVtcGhveEdrSUlhVnZLeXpXcjRUbzdPeHM1RWtKSVM2TkVuclJMZGN0cmtwS1NqQmdKSVlTMExiV0p2Q0VyZmhKQzJqZEs1RW03OU13ei82NCttWktTQXFuVXNCWjNoQkJDQ0NFZEJTWHlwRjJ5dDdmWFdwNmFlc29UUWdnaDVHbERpVHhwdHpwMzdzejhmTy9lUFNOR1FnZ2hoQkRTK2lpUkorMVdXRmdZODNObVppYVYxeENqQ0xSMk5YWUlwSTJqM3hGQ1NFdWhSSjYwV3pZMk5rejNHclZhamJ0Mzd4bzVJdkkwOHJWME1uWUlwSTJqM3hGQ1NFdWhSSjYwYTFSZVE0eHRrRXM0MkdBWk93elNSckhCd2hEWENHT0hRUWpwb0NpUkorMWEzVVErT3pzYllySFlpTkdRcDFHQXRRdGVjcUZFamVnM3pLMGIvS3lvbnpzaHBHVlFJay9hTlV0TFMvajQrRENQNzl5NVk4Um95Tk5xa2s4ZldKdFlHRHNNMHNZNG1GcGhvaytVc2NNZ2hIUmdsTWlUZHEvdXBGY3FyeUhHWU1QbFlXUFBhWGlPSDJEc1VFZ2IwZFBCRDkvMm1BSUxqcW14UXlHRWRHQ1V5Sk4yTHpRMEZHeTI1bGRaS0JTaXRMVFV5QkdScDVFVjF4d2ZQL01xNWdTOWpDakhFSGp5K01ZT2liUXlUeDRmZlJ5RDhVSFFVUHhmNTlkZ2FXS2NsVlZyNzFJS0JBS2pYSjhRMG5wTWpCMEFJVS9LM053Yy92NytTRTFOQmFBWmxlL2J0NitSb3lKUHF3SE9uVEhBdVhQakJ4SkNDQ0ZQaUVia1NZZFFkOUpyUWtLQ0VTTWhoQkJDQ0drZGxNaVREaUUwTkJRbUpwb2JUR1ZsWlNnc0xEUnlSSVFRWWh5MnRyWUFRSXZrRWZJVW9FU2VkQWdtSmlZSURBeGtIdE9rVjBMSTA4ck96ZzRBa0orZmIrUklDQ0V0alJKNTBtSFU3VjVEYlNnSklVOHpXMXRibEplWEd6c01Ra2dMbzBTZWRCaEJRVUV3TmRXMGVxdXNyRVJlWHA2Ukl5S0VFT093czdORFJVV0ZzY01naExRd1N1UkpoOEZtc3hFU0VzSThwbEY1UXNqVHl0Yldsa3ByQ0hrS1VDSlBPcFNJaUFqbTV6dDM3a0NsVWhreEdrSUlNUTRmSHgvSVpESXFyeUdrZzZORW5uUW92cjYrekVRdm1VeUcrL2Z2R3praVFnaHBmZDdlM2dCb1VTaENPanBLNUVtSDA3VnJWK2JudUxnNEkwWkNDQ0hHWVdkbkIxdGJXMXBYZzVBT2poSjUwdUhVVGVRek16UHAxakloNUtrVUhCd01nVUJBbjRHRWRHQ1V5Sk1PeDlyYUdnRUJBY3hqR3BVbmhEeU5ldlhxQlFBNGYvNjhrU041UEhmdjNtMXppL3VWbFpYaHhvMGJPdk92NHVQamtaNmUzaXpYZVBqd0lkUnE5Uk9kUTZGUTZDd0lwbEtwSUpGSTZwMDdWbEZSZ1V1WExxR3Fxa3BuMy9YcjEzVmVYM0p5TXVMajR4dU1vN0t5RWpVMU5UcmI1WEk1ZmNGc0pwVElrdzZwVzdkdXpNL3g4ZkZQL0tGSUNDSHRqWjJkSGJ5OXZaR2NuTnp1Vm5rVmk4WDQrT09Qc1g3OStpYytsMXd1MS9tblVDZ0FBRFUxTmZYdTArZnUzYnRZdkhneFpES1oxdlpObXpiaHQ5OStlK0pZQlFJQjNubm5IUncrZkxqUll5OWV2SWlqUjQvcTNmZnR0OTlpNHNTSld0dXVYTG1Da1NOSElqazVXZTl6TWpNejhlbW5uK3B0M2J4eTVVcWQxN2QzNzE1czJyU3AzdmdVQ2dYZWUrODl4TWJHNnV3N2ZmbzBYbi85ZFdSbVp0YjdmR0lZRTJNSFFFaExDQW9LQW8vSFEzVjFOYXFxcXBDV2xxYTE4aXNoaER3TkJnOGVqTysvL3g1Ly9QRUhSbzRjMlNMWHlNM054ZUhEaDNIcjFpMFVGUlhCd3NJQ2ZuNSttREJoZ3RhZ1NsT2NPM2NPTXBrTXI3enlTcE5qcWF5c1pCNnpXQ3g4OE1FSE9zZjUrdnBpNjlhdCtQenp6M0h4NGtXdGZSNGVIdmp4eHg4ZksrNjYxR28xWkRJWnpNM05BUUJidG14QmRuYTJ6bkZPVGs2WU0yY09BRTF5em1LeDBLOWZ2MGJQZituU0padzVjd2FCZ1lFSURRMTk0bmliRzVmTHhaZ3hZN0I1ODJZOCsreXo2TktsQzdQdjJMRmo4UGYzaDQrUGp4RWo3Qmdva1NjZEVwdk5ScGN1WFhEbHloVUFtdklhU3VRSklVOGJGeGNYUFBmY2M3aCsvVHE4dmIyMWtxbm1jdVRJRVp3K2ZScWhvYUVJQ3d1RFVDakU3ZHUzY2Z2MmJYejAwVWNZT25Sb3ZjLzk2YWVmOE1zdnYraHNsOHZsQUlEbHk1ZUR4V0kxR29PWGx4YzJiTmlBYmR1MmFTWG1iNzMxRmpadjNveGR1M2FocEtRRWMrZk94VysvL2FiVjBlejU1NS9IRzIrOEFVQXpzbDY3c0NDZ0tVY1pOV29VNXMyYmg0RURCemIrWnZ5anBLUUVxMWF0Z2x3dXgrclZxOEhsY21GcGFRa2JHeHV0NHhJU0VyVDYvWjgvZng0OWV2UkFwMDZkR3IzRzdObXpjZmZ1WFh6MjJXZllzbVVMckt5c0RJN1BFRGs1T2N4L0c2bFVpcnQzNzJMZHVuWE0vclMwTklqRlltWmJqeDQ5MExkdlg2MXp2UHJxcTBoT1RnYUh3MkcycGFlbkl6azVHWjA2ZGNLOGVmUHF2YjZWbFJVKysreXo1bnhKSFJJbDhxVEQ2dHExSzVQSUp5Y25vN3E2R2p3ZXo4aFJFVUpJNityZnZ6OEVBZ0dPSGowS1oyZG51TGk0Tk92NVgzcnBKVXlaTWtYcjgvWGN1WFA0L1BQUHNYdjM3Z1lUK2U3ZHUrdDhMdCsrZlJzM2I5N0V5SkVqRFk2MWJvTDg0b3N2WXQ2OGVaZzdkeTVNVEV6ZzcrOFBhMnRyeU9WeStQdjd3ODdPRG16MnY1WEZ0cmEyQ0EwTlJYVjFOZExTMHZEZWUrOHgrOVJxTmFSU3FVNmQ5NlZMbDVpRVB5d3NUT3Y0MDZkUFkrUEdqVEExTmNXY09YUEE1WElCQUpNblQ5YUplK25TcGN3b2ZWcGFHakl5TXBDVmxZVVJJMGJVKzFyWHJsMkxnSUFBV0ZwYVl0NjhlZmo0NDQreGNlTkdMRml3QUV1WExtWE9KWkZJRUJNVHd6eXZwS1FFQVBEOTk5L0QydG9hQUxCa3lSTGs1T1FnS3l1TGFWVWFGeGVIL1B4OHFOVnFwaTVlcVZTaXNySlNxMDVlTEJaRExwY3oyMnBIMXc4ZlBvek5temRyeFh6dTNEa0F3S0JCZ3lBU2ljRG44M1dTL2tkWldGZzB1SjlvVUNKUE9xeE9uVHJCMDlPVCtaQ01qNDlIWkdTa2thTWloSkRXWlc1dWp2SGp4MlByMXEzWXNXTUhYbi85ZGFiUGZITUlDZ3JTMmRhdlh6OTg4Y1VYRUlsRURUNDNQRHdjNGVIaHpHT1JTSVQ5Ky9jakpDUUVzMmZQTm1nMC9sRWNEZ2NXRmhaYXoxV3BWTXlvc0ZLcDFQdThLMWV1UUtsVW9uLy8vbzFlNDV0dnZtRisvdVNUVHdCb1JyRG56cDJMbEpRVURCczJETk9tVFlPbHBhWEJjWjg0Y1FMMjl2WVlOMjZjVGx4SlNVbVlPblVxOFAvczNYbDh6UGYyK1BGWDlwR0loRVFrdGlBUis5b1ErMDZxaUZKS2JWVWxxbjdhdWxmcHBlcnFiYXN0cmt1cExiU290dXBheWxWTFMydUppaTJXRUlrbElwRlZtQ1NTVERLWm1kOGYrYzZuR1ZrdE1TVG4rWGg0MUdjL00xVE81L001Ny9NR1hGeGNsRzIrdnI0RUJnYlNvMGNQQU9VR3hmalo4OSt3R0g5dmFXbHBzdjdZc1dOczJiSkYrVjQyYnR5SXBhVWxreVpONHF1dnZnSmc2TkNoZE83YzJlUUordno1ODRtTGkxUDJNV3JYcmgzT3pzNXMzcnlaS2xXcW1OeVV4TWZIODgwMzN6QjkrblJlZXVrbEFMWnYzODZmZi83SndvVUxTLzFkaWI5SUlpL0t0VFp0MmlpSi9Ka3paeVNSRjBKVVNNN096b3diTjQ1ZHUzYXhjZU5HL1B6ODZOYXRtMUsvL2FURng4ZWoxK3RwMUtqUlF4MjNkT2xTMUdvMUF3Y09KQ1FrcE1UOWE5YXNTZDI2ZFl2Y3J0VnFDUThQUjYxV285Rm9DQThQSnlVbHhTU1JOVHB3NEFCK2ZuNEZ5bDhLODlOUFA1azhNUTRLQ3VMaXhZdjA2ZE9IMmJObksyOFM5SHA5b2RkNlVFWkdCci8rK2l2T3pzNEZFdm1JaUFqYzNOd0tyRGZLdjk3NEJIN1Jva1g4K2VlZkprL2tnNE9EK2VjLy84bWJiNzVwVWxNL1pzd1l4b3dady9uejU1a3hZd1pMbGl3cDlPYXN0R3JYcmszdDJyWFp0V3NYdFd2WHBtZlBuc3EyR1RObTRPSGhRYWRPblpUdjV2NzkrOXk1YytlUnIxZlJTU0l2eXJWbXpacXhkKzlldEZvdGFyV2FXN2R1RmZ1UHZoQkNsRmZ1N3U2TUd6ZU9uMy8rbVpDUUVNNmRPMGYzN3QxcDFLaVJNaVAyNDlEcjlhU2xwWEg1OG1YV3JWdUhrNU1UZ1lHQnBUNSsyN1p0U3F2TTc3NzdybFRIakJneGdva1RKeGE1UFMwdGpaa3paeW8xOXpObnprU3IxWnEwS0FaSVRFd2tORFJVS1UxNUZDKysrQ0xUcDA4M1diZHk1VXJ1M2J2SGh4OStXT3l4ZS9ic0lTc3JpNnlzTERRYWpja05Wa0pDUW9FU28yUEhqcEdSa1FIa2xhQ1VabkRzdy9yMDAwKzVlUEVpQVBmdjMrZmd3WU9jT0hGQzJaNmVubzVPcDJQa3lKSEt1dnhsTzdtNXVVcFprZEg4K2ZNNWVmSWt3NGNQWjgyYU5kU3ZYNy9BZFJNU0VyaCsvVHFkTzNkKzRwK3BQSkpFWHBScjF0Yld0R2pSZ3JObnp3SjV0WCtTeUFzaEtpcVZTc1dJRVNPSWpvN204T0hESERod2dBTUhEdURrNUVUanhvMVJxVlRVcUZFRGxVcUZrNU5UcVJQOFR6NzV4S1JmZmE5ZXZaZzhlVExWcWxVcjFmRkhqeDVselpvMUFFeVpNb1grL2Z1WGVFeHB1dkM0dUxpd2UvZHUvdld2ZjJGblo4Zk1tVE5adVhJbDRlSGhKdnY5L3Z2dldGaFltTlM3bDRaZXIxZmFWUlpXQm1SOE13R1FsSlJVWUY2VHBLUWtjbkp5MkxwMUs4MmJOeWNzTEl6SXlFaGF0bXdKNUpVQlJVZEg0Ky92YjNMY3VuWHJpSTJOQmZLNjNqeVl5T3YxK2tjcVM4cXZWNjllU2h5bFpXZG5wL3crSnllSDRPQmdwY1drcGFVbEN4Y3VOT2xVRXhjWFIxeGNIUGZ1M1dQbXpKbGN1M2FOOVBSMDdPenMrTi8vL3ZkWThWY1Vrc2lMY3E5Tm16WktJbi9wMGlWZWV1bWxBazhKaEJDaUl2SDA5R1RjdUhFa0pDUVFIUjFOUkVSRW9hVXM3Ny8vZnFuS2I5cTFhMGVWS2xXNGUvY3VVVkZSSERwMGlLaW9LR2JQbmwxaWk4RS8vL3lUeno3N0RGZFhWNUtTa3JDeHNYbmlBeDJ6czdPVnJpNkZsYnY0Ky91elo4OGVQdm5rRXo3Ly9QTUNTWEJHUmdiaDRlRmN1blFKZ0MrKytJSzR1RGhpWTJONTg4MDNxVnk1TW9tSmlSZ01CdVhZbEpRVUxsMjZ4T0RCZ3dHNGV2VXFpeFl0d3RiV1ZybCtUazRPZGVyVW9WbXpab3daTTRacDA2Wng1c3daSllHK2Z2MDZHbzJHcGsyYm1zU3paczBhREFZREsxZXU1T1RKazBEZU9ERGpUVVZ5Y2pLNXVibWNPblZLT2ViYXRXc0FoSWVISzVNK1ZhNWN1VURyeXVEZ1lOYXRXOGVBQVFPS0hYUmJFcTFXaTR1TEMxNWVYbHk3ZG8zdzhIREN3c0k0Y09BQUFGT25UbFhpTmQ1QWR1blNoZXZYcnhNY0hQekkxNjFvSkpFWDVWN05taldwVWFNR2lZbUo2SFE2TGx5NHdBc3Z2R0R1c0lRUXd1emMzZDF4ZDNkWFpvSFZhRFFrSmlZcTIwdGJRKy92NzY4OE5UWVlEUHorKys5OC92bm56Smt6aDNYcjFoVjVubDkrK1lXbFM1Zmk1dWJHM0xsem1UcDFLa0ZCUVd6Y3VQRXhQNW1wOVBSMDZ0U3BBK1E5NVg0d2thOWF0U3B6NTg1bDJyUnAvUHJyci9UcjE0LzE2OWNyaVhEK2lZL2MzZDB4R0F4MDZ0U0ordlhyMDdKbFM2eXNyRml4WWdWRGh3NVZ1dkNrcEtUZzdPeXNET28wV3I1OHVWSlNzbmJ0V2hJVEU1azVjeVlXRmhhMGJObVM0T0JnWldEcjZkT25BVXdHQkFQS3c2ajhuK1BUVHo4dE1GdnE3Tm16QzN3WCtUOUw0OGFOK2ZUVFR6bDkralFIRHg0RTRQdnZ2OGZSMFJFWEZ4ZkN3c0pJVGs0dStvdk45NTA4ZUVPUWs1TkQ3OTY5R1QxNk5ELysrQ00zYjk0a1BEeWNLMWV1QURCdTNEaDhmWDA1ZlBnd3g0NGQ0KzkvL3p1UTE1SlVPdGFVbmlUeW9rSm8zYm8xKy9mdkIvS21tcFpFWGdnaENsS3BWSS9kMGNiQ3dvSmV2WG9SRWhMQ29VT0hDQWtKS2JRVGpNRmc0T2VmZjhiTnpZMkZDeGNxWFdVNmQrNWNxbjczaXhZdEtuR2ZwS1FraGc0ZFNrWkdCdGV1WFdQLy92MW9OQnFhTld0V1lGOGZIeDk2OU9qQnp6Ly9UTDkrL1VoUFQ4ZlMwcEwrL2Z2ajVlV2wvQ29zeVh6NTVaZHAzYm8xTVRFeFpHZG5ZMkZoUVpVcVZXalJva1d4TjBPVEprMHlXZTdTcFF0ZmZQRUY0ZUhoTkduU2hJTUhEOUs0Y1dPcVY2OWU0bWRkdjM2OVVzWXpjZUpFR2pWcXhQdnZ2NjlzUDNueUpGOSsrU1VMRml4UTVsV3h0clpteVpJbEhENThXTGs1bUQ1OU92NysvbGhaV1RGLy9ueUNnNE5OU21ZZXBORm82TnUzYjRGRVBqMDlYZm11dEZvdHRyYTJEQjgrWE9tMDQrZm5SLzM2OVRsKy9MakpjVmxaV1pMSVB3Uko1RVdGMExwMWF3NGVQRWh1Ymk1Mzd0emg1czJiTXFPY0VFS1VJZU5UNTZTa3BFSzNXMWhZTUdQR0RLcFdyWXFycTZ2eTVMZEpreVlGYXNJTFU1cEUzdG5abWRtelp6Tm56aHlHRFJ0R3ExYXQyTHAxYTVIN2QrclVpVTgrK1FTTlJzTzc3NzViNHZuenExZXYzbVAvWE9uYXRTc3JWNjVrMDZaTkJBUUVjT3ZXclFJRGFJdGlIR1I2L2ZwMTFHbzFyVnExd3NuSlNkbHVmRlBnNE9CZ3NyNWZ2MzdLVzROWnMyYmg3ZTF0TW9GVC9mcjFXYjE2ZFpIWEhUZHVYSUYxdWJtNVpHWm1Ga2prU3lNK1B0Nmt4YVlvbmlUeW9rS3d0YldsZGV2V3ltdktFeWRPU0NJdmhCQmx5Tmo2MTgzTnJjaDlDcHR4T3lNam8xVGxIRVc1Y09FQ24zenlDWW1KaWRqYTJsS3RXalgwZWoyOWV2WEMwOU9UQXdjT0tEWGlEeklPN2sxUFQxZWVwTisrZmJ2QTROalNhTmV1blVuQ1hKVDgzZFRzN094NDlkVlhDUW9LSWpJeUVnOFBEL3IwNmZOUTE5MjZkU3VXbHBhbDZvY1AwTDU5ZXlCdmx0bkNaR2RubTB3RTlhQUhKOHVDdjI3ZVBEdzhsSE9VVktiMWozLzhBN1ZhemJWcjE1ZzZkV3FwWWhlU3lJc0twRU9IRGtvaWYvWHFWZTdkdTBmVnFsWE5ISlVRUWp5Lzd0eTV3NWt6WitqYnQ2OUp2WFpJU0FpLy9mWWJWYXBVd2RmWFYxa2ZFeFBEbVRObjhQZjNMN0o4WXQyNmRheGJ0KzZ4WS9QMTlhVnUzYnFjUEhrU056YzNwVVplcTlXYU5Eekl5Y2xCcDlOaFpXWEZ1WFBuc0xTME5PbldjK0hDQmI3Kyt1dUh2djZpUll1S1RlVGo0K01KQ2dyaXhJa1Q3TnExUzNrS1BuandZSDc0NFFkU1UxT1pNR0ZDcVo5a0F4dzVjb1NEQncvU3IxKy9ZbStnSHNidDI3ZDU2NjIzSHVvWTQ4QmFZNWxXZG5aMnNlVTVBSDUrZnNURXhEQm8wQ0NhTm0zSzVzMmJHVHAwcUpUWmxFQVNlVkZoVksxYUZXOXZiK1VmbUpNblQ1YnE5YTBRUW9qQ1pXZG5zMmpSSXI3OTlsdGF0R2lCcmEwdHQyN2RJanc4SEZ0Yld6NzQ0QU9UMlUyLytPSUxJaUlpVUt2VmpCOC92dEJ6amhvMXFsUjkwUXRMTGowOFBQRDA5RlRPcmRmcldiTm1EUys5OUpKeW81R2RuVzBTVTJ4c0xBRUJBVGc2T3BLU2trTGZ2bjFORXYzKy9mdVhxaDFtU1F3R1F6MjFSZ0FBSUFCSlJFRlVBNURYVVdibnpwM3MzNzhmT3pzN1JvMGFwZXh6OSs1ZFB2MzBVekl5TXJDMXRTVW9LSWphdFdzWDJnWlNyOWNURXhORGJtNHVCb09CbzBlUDh0bG5uK0h1N3M3YmI3LzkyUEVhMWF0WGp5VkxsaFM1ZmNxVUtRWFdoWVdGVWExYU5lVmhXVTVPVG9sUDVGOSsrV1hsOThIQndYejc3YmYwNzk5ZkV2a1NTQ0l2S3BRT0hUb29pZnpaczJmcDBhTkhpVThKaEJCQ0ZLNTY5ZXBNbkRpUnc0Y1BjL3IwYVRJek0zRnhjY0hmMzU4UkkwWW9UOEdOV3JWcVJVeE1USUdCa2ZtNXVycmk1ZVZWN0hXTnBUSFcxcVpweklNVFVQM3ZmLzlEcTlVeVpNZ1FaVjFLU2dxdXJxN0tjcDA2ZGVqU3BRc2FqWWFhTldzK2RDbExhVVZGUlFFd1o4NGNySzJ0R1RSb0VHUEdqTUhKeVFtOVhzK0JBd2RZdFdvVjkrL2ZaOUtrU1hUbzBJRVBQdmlBR1RObU1IandZRWFQSHEyOEtkQnF0WHo2NmFlY1AzOGVTMHRMVnE1Y3ljaVJJK25ldlR1QmdZRW1OeXBHZG5aMnVMbTVGZGwrMmRnSzhrR1dscFpLNjg3Q1BOaXFVNi9YYytUSUVicDI3YXFzVTZ2VlNrekdOd3labVpsQVhvMzlnM1gyTjI3Y3dOSFJzZFR6RUZSa2tzaUxDcVYrL2ZxNHVycHk1ODRkY25OekNRME5wVU9IRHVZT1N3Z2hua3UydHJhTUdER0NFU05HbEdyL1NaTW1GZWpVVWhvYWpZYVBQdnFJU3BVcVlXMXRyZFJzUHpoRGEzNjNidDNpMjIrLzVjTVBQK1Rnd1lPb1ZDb1NFeE81ZHUwYUF3WU1VUGF6c2JIaHRkZGVLM0I4Y0hBd24zLysrVVBIK3FCSmt5WXhjT0JBcFg5Nno1NDltVEJoQXU3dTd1ajFlbzRlUGNybXpadTVmdjA2Ym01dXpKczNUK25hczNMbFNoWXZYc3pPblR2WnQyOGZ2WHYzWnVUSWtTeGZ2cHlRa0JCbXpwd0o1Slh4bkR4NWtxNWR1M0xpeEFsVUtoWFcxdGJLTDhpclpROE1EQ1FxS29xclY2K2kxV3F4czdQRDB0S1NzTEF3d3NMQ0FBcE1BaFlWRlZWc1AzbU5SbU15a2RhK2ZmdElTVW1oVHAwNjdONjltNHlNRE02ZVBjdVlNV09BdkRFVDl2YjJmUFhWVi9UcjE2L0FqVVZLU2dyYnRtMlRtVjFMU1JKNVVlRjA2TkJCbVRFdUpDUUVQeisveDU0QlR3Z2hSTmxScVZUWTJkbVJscFlHUUsxYXRRZ0lDS0JMbHk2RjdtOHdHUGo2NjYrWk5tMGFiZHUyNWZ2dnYrZjgrZk5ZV1ZuaDUrZEh2Mzc5U3J4bXc0WU5IN3B6VFdGOGZIeXd0TFRrd3c4LzVQYnQyL1RxMVV2WnRtdlhMbGFzV0lGS3BXTDA2TkdNSERuU3BBVEZ5Y21KanovK21HUEhqaEVVRkVSWVdCaFZxbFRCd2NHQk45OThrNzU5K3dKNXRlamJ0bTNqOTk5L0p5VWxwZEFCcUlYeDkvZkh4OGVIMDZkUG8xS3BHRDkrZklIYWV1TmJsNkk4T0g0Z0xDeU1UcDA2VWE5ZVBXYlBubzJWbFJXK3ZyNUs2WXlOalEzdnYvOCtxMWV2WnRXcVZVckprVkdsU3BWbzI3WnRvU1U3b2lBTHc0UGZvQkRsbkU2bjQ5Ly8vamNhalFhQTRjT0gwN2h4WXpOSEpZUVFvaXpwOVhvc0xDeWVxUWMzQm9PQnZYdjMwcmx6NXhJNzNPaDBPdExUMDNGMmRpWTlQVjFwTjFuVWVYTnpjNVZmeHM4T3BxVXdLcFdxMkpuT2MzSnlNQmdNRDFXQ3F0Rm95TWpJa0JhU1Q0a2s4cUpDK3YzMzN6bDI3QmdBZGV2VzVmWFhYemR6UkVJSUlZUVFEOGV5NUYyRUtIL2F0Mit2UEpXNGRlc1dDUWtKWm81SUNDR0VFT0xoU0NJdktpUUhCd2VUS2JwRFFrTE1HSTBRUWdnaHhNT1RSRjVVV0IwN2RsUitmL0hpUlRJeU1zd1lqUkJDQ0NIRXc1RkVYbFJZN3U3dVNvOWpnOEdnelBvcWhCQkNDUEU4a0VSZVZHaCtmbjdLNzArZVBJbE9wek5qTkVJSUlZUVFwU2VKdktqUUdqZHVyTFR3MG1nMGhJYUdtamtpSVlRUVFvalNrVVJlVkdnV0ZoWW1zOGNkUFhvVXZWNXZ4b2lFRUVJSUlVcEhFbmxSNGJWdDI1YktsU3NEY1AvK2ZjNmRPMmZtaUlRUVFnZ2hTaWFKdktqd3JLeXM2TlNwazdKODdOZ3hlU292aEJCQ2lHZWVKUEpDQUMrODhBS1ZLbFVDSURVMWxmUG56NXM1SWlHRUVFS0k0a2tpTHdSZ2JXMHR0ZkpDQ0NHRWVLNUlJaS9FLzJuWHJwM0pVL2tMRnk2WU9TSWhoQkJDaUtKSklpL0UvN0cydGphcGxUOXk1SWc4bFJkQ0NDSEVNMHNTZVNIeWFkKytQWFoyZGtEZVUvbUxGeSthT1NJaGhCQkNpTUpKSWk5RVBnOCtsVDkyN0JnR2c4R01FUWtoaEJCQ0ZFNFNlU0Vla1ArcC9OMjdkK1dwdkJCQ0NDR2VTWkxJQy9FQVcxdGJPblRvb0N3ZlBYcFVuc29MSVlRUTRwa2ppYndRaGVqUW9RTTJOalpBM2xQNXNMQXdNMGNraEJCQ0NHRktFbmtoQ21GcmEwdkhqaDJWNVNOSGpzaFRlU0dFRUVJOFV5U1JGNklJZm41K0prL2xwYSs4RUVJSUlaNGxrc2dMVVFTVlNtVXkyK3R2di8xR2JtNnVHU01TUWdnaGhQaUxKUEpDRktOang0NDRPam9Da0ptWnlmSGp4ODBja1JCQ0NDRkVIa25raFNpR3RiVTFQWHYyVkphUEh6OU9Sa2FHR1NNU1FnZ2hoTWdqaWJ3UUpXalpzaVhWcTFjSFFLdlZjdWpRSVROSEpJUVFRZ2doaWJ3UUpiS3dzT0RGRjE5VWxzK2RPMGRTVXBJWkl4SkNDQ0dFa0VSZWlGS3BWNjhlM3Q3ZXl2SytmZnZNR0kwUVFnZ2hoQ1R5UXBSYXYzNzlzTEN3QUNBNk9wcHIxNjZaT1NJaGhCQkNWR1NTeUF0UlNpNHVMclJwMDBaWjNyOS92MHdTSllRUVFnaXprVVJlaUlmUW8wY1BrMG1penA0OWErYUloQkJDQ0ZGUlNTSXZ4RU53Y0hBd21TVHEwS0ZEYUxWYU0wWWtoQkJDaUlwS0Vua2hIbEwrU2FJMEdnMUhqeDQxYzBSQ0NDR0VxSWdra1JmaUlWbGJXOU9yVnk5bCtjU0pFNlNucDVzeElpR0VFRUpVUkpMSUMvRUk4azhTcGRQcDJMdDNyNWtqRWtJSUlVUkZJNG04RUk4by95UlJFUkVSUkVSRW1ERWFJWVFRUWxRMGtzZ0w4WWpxMWF0SDA2Wk5sZVU5ZS9hUWs1Tmp4b2lFRUVJSVVaRklJaS9FWS9EMzk4Zk96ZzZBakl3TURoMDZaT2FJaEJCQ0NGRlJTQ0l2eEdPb1hMa3lmZnYyVlpaUG5UcEZmSHk4R1NNU1FnZ2hSRVVoaWJ3UWo2bE5temJVcmwxYldmNzU1NS9SNi9WbWpFZ0lJWVFRRllFazhrSThBUUVCQVZoWldRR1FuSnpNOGVQSHpSeVJFRUlJSWNvN1NlU0ZlQUpjWEZ6bzJyV3JzbnpreUJIVWFyVVpJeEpDQ0NGRWVTZUp2QkJQU09mT25YRnhjUUh5ZXN2djJyWEx6QkVKSVlRUW9qeVRSRjZJSjhUUzBwS0FnQUJsT1RvNm1nc1hMcGd4SWlHRUVFS1VaNUxJQy9FRTFhNWRHMTlmWDJYNXdJRURaR1ZsbVRFaUlZUVFRcFJYa3NnTDhZVDE3dDBiQndjSEFMS3lzdGkvZjcrWkl4SkNDQ0ZFZVNTSnZCQlBtSzJ0TFFNR0RGQ1dMMTY4U0dSa3BCa2pFa0lJSVVSNUpJbThFR1dnVWFOR05HN2NXRm4rK2VlZnVYLy92aGtqRWtJSUlVUjVJNG04RUdWa3dJQUIyTnZiQTZEUmFOaStmYnVaSXhKQ0NDRkVlU0tKdkJCbHhON2VuaUZEaGlqTDBkSFJNbEdVRUVJSUlaNFlTZVNGS0VNTkdqVEF6ODlQV1Q1MDZCRHg4ZkZtakVnSUlZUVE1WVVrOGtLVXNkNjllK1BtNWdhQXdXRGd2Ly85TDFxdDFzeFJDU0dFRU9KNUo0bThFR1hNeXNxS1ljT0dZV1ZsQllCYXJXYmZ2bjFtamtvSUlZUVF6enRKNUlWNENseGNYUEQzOTFlV3o1MDd4K1hMbDgwWWtSQkNDQ0dlZDVMSUMvR1V2UERDQ3pSczJGQlozcjE3dDdTa0ZFSUlJY1FqazBSZWlLZm81WmRmcG5MbHlnRGs1T1JJUzBvaGhCQkNQREpKNUlWNGlsUXFGVU9IRGxXV282T2pPWHIwcUJrakVrSUlJY1R6U2hKNUlaNHlUMDlQT25YcXBDd2ZQbnlZNk9ob00wWWtoQkJDaU9lUkpQSkNtRUhQbmoxeGQzY0g4bHBTL3ZUVFQ2U21wcG81S2lHRUVFSThUeVNSRjhJTUxDMHRHVEZpQkNxVkNnQ05Sc09QUC80by9lV0ZFT0k1Y3ZYcVZXN2R1dlZZNTdoMzd4NWhZV0hQM0wvL1lXRmh4TVRFbUt4TFNVa2hPRGo0c1dKTlNVbmg3dDI3RDNWTVJrWUc3NzMzSHFkUG55NndMUzR1anBrelp4SWVIZzdBcFV1WG1EbHpKZ2tKQ1k4YzQvTkVFbmtoektSS2xTcU1HREVDQ3dzTEFKS1NrdGk1YzZlWm94SkNDRkZhbjMzMkdldldyWHVzYyt6Y3VaUHAwNmMvZG9tbFRxY2pKeWVud0MrOVhvL0JZQ2h5VzFIKzg1Ly84TXN2djVpc3UzTGxDdi84NXo5SlQwOS9wQml6c3JLWU1tVUtjK2JNUWFQUmxQcTQzTnhjTGwyNmhGcXRMdlNjb2FHaHlsdHR0VnBOYUdnb1dWbFpqeFRqODhiYTNBRUlVWkhWclZzWGYzOS9aWUtvSzFldWNPVElFYnAxNjJibXlJUVE0dUZsWldXeGR1MWFybDI3eHJKbHkwcmMvNmVmZmlydzFQZFIxS2xUaDFkZmZmV3h6MU9VOFBCd1RwMDZ4ZkRodzZsVXFkSVRPNjllcitmQWdRUDQrUGpnN2UxZDZ1T3lzN081Y2VPR3NteGhZY0dlUFhzS25XeHczcng1MUtwVmk4REF3QUxiWnMrZVRjK2VQUjh0K0h5eXNySks5YjFVcWxTSnNXUEhzbXpaTXBZdFc4Yk1tVE1mKzlvVm5TVHlRcGhadTNidGlJdUw0OEtGQzBEZTRGY1BEdytUbnZOQ0NQRXMwMmcwN051M2p4OSsrSUc3ZCsvU3VISGpVaDBYR2hwS1dGaFlvZHYwZWowNU9UbFlXVmxoWTJOVDdIbWFOMjllNW9uOHBrMmJHRGh3WUlHRU5UNCt2c2kzcVYyNmRNSFYxUld0Vm12U3NjeklZRENRblozTjNidDNHVFJvVUtsaStlQ0RENmhac3lidnZQT09zczdHeG9adnYvMlduajE3TW12V0xONS8vMzI4dkx4NDY2MjNUSTc5K09PUGNYWjJKam82bXNXTEYrUGk0cUpzKys2Nzcvajk5OThmK2czRHZuMzdXTFZxRlRObnpxUlRwMDVrWldYeCsrKy9GN20vbFpVVjd1N3VKQ1VsRlhqaW4vL3o5TzNiOTZIaXFLZ2trUmZpR1RCbzBDRHUzTGxEWEZ3Y0FOdTJiV1BpeEltNHVycWFPVEloaENqZW9VT0grTTkvL2tOV1ZoWU5Helo4cVBybkJRc1dGTGt0TEN5TTZkT25NMnJVS01hTkcvY2tRaTBUMGRIUlJTYS9YbDVldUxxNlltVmxWZUF6NU9ibXNtblRKbXJWcXNXQUFRTktmVDFQVDArbFJqMG9LSWdiTjI2d2NPRkMzTnpjc0xTMFZQYXBYNzgrZ0xJT3dOdmJtK3JWcTNQaXhBbGNYRnhvM3J5NXNrMnIxUllvZDRtTmplWElrU01BT0RvNm1teExUazdtNjYrLzV0aXhZL1RwMDRjV0xWb0FrSnFheXBJbFMwcjhIQWtKQ1p3L2Y3N1FiUTRPRHZUdDI1ZW9xQ2orK09NUHNyT3pBVGg2OUNneE1URjA2dFNKa0pBUWdDTC92dTNldlJ0bloyZGx1WC8vL2xTdlhyM0V1SjQza3NnTDhReXd0TFRrdGRkZVkvWHExZHkvZngrdFZzdVBQLzdJcEVtVHNMT3pNM2Q0UWdoUnBQajRlS3BYcjg2SUVTTm8zNzQ5dzRjUE4zZElUMVdIRGgyWVAzOStzZnRZV2xvVytGNDJiOTZNVnF2bDdiZmZwbjM3OWc5MXphaW9LQURzN095d3RiVlYxaHRyM3Eyc3JORHBkRVVlLzhjZmY5QzllM2VUSkw4d3AwNmQ0dHk1YzBEZVRjQ3dZY01BMkxKbEMzdjI3S0Y2OWVvc1dMQUFYMS9mQXNlKzk5NTd2UGppaXliclFrTkRzYlcxcFZtelprVmVjOG1TSlJ3N2RneklHeGg3NHNRSjVYTmR1M2FOaElRRVBEMDkyYnAxcThsbmZ0RCsvZnROUHArZm41OGs4a0tJc21OdmI4OXJyNzNHK3ZYcjBlbDAzTHQzajYxYnR6SjY5R2hsUUt3UVFqeHJYbm5sRlVhUEhnMVFabTEwUzF1RC9ieTRkdTBhbXpkdnBtYk5tdWoxZWs2Y09GSGlNZTNidHk4MjhZNlBqMWZxNXFPam81WEJuZzhlYytuU0plTGk0a3BWdWpKa3lCQW1UNTZzTEFjSEJ3Tnc0c1FKM24zM1hYcjM3cTJjWDYvWG0xekx3c0lDS3lzclpUa25KNGQvLy92ZldGaFk4TTAzMzVqY2dPU1gvK2VkcjY4dnZyNitwS2FtTW16WU1ONTQ0dzM2OU9rRFFLOWV2UUM0ZnYxNmdSSWlnT1hMbHl0dkpjb3pTZVNGZUlhNHU3c3plUEJndG0vZkR1UTlkZm4xMTEvcDE2K2ZtU01UUW9qQ0dkdm9scFdvcUNoR2poekpnQUVER0RObURQYjI5bVY2dmJLV25wN08vUG56MFdxMXhNWEZNWGZ1M0ZJZHQyZlBuaUtUWDRELy92ZS83TisvSDhoN3FtMU1pQjlNNVBmdTNZdTN0L2RERGE1OTBMLy8vVytUK3ZyVTFGUW1UWnJFM0xsemFkeTRNY3VXTGNQRHc4UGttQjA3ZHBDY25NeWNPWE9LL1J5alJvMHE5WGdCSVltOEVNK2NaczJha1ppWXFEejVDQWtKd2QzZG5aWXRXNW81TWlGRWVaV1FrRUIwZERUWjJkbmN2SGxUV2QrOWUzYzhQVDNOR0JsWVcxdlRvRUVEdG03ZHlzR0RCNWs4ZWJMeU5EWS9yVlpMYm03dUU3bW1uWjBkLy9yWHY1UVNENk1SSTBZVTJEYzJOcmJZcDl1K3ZyN0tXQUNOUnNPSEgzNUlRa0lDenM3T2JOeTRzY1JZdnYvK2UzNzg4Y2NTOTVzMmJSb0JBUUZNbkRpUm9LQWdIQjBkZWZubGwwMFNlWjFPeDVFalIramZ2MytKNTN0US9uYU9ENzRsVGt4TTVONjllMWhiVzVPWm1Vbk5taldCdjk3UVpHVmw4Y01QUCtEbDVVV2JObTJLZlhOamIyK1B2YjA5OSsvZnAzTGx5aWJiZERvZCsvZnZwMVdyVnNxa2loV2RKUEpDUElONjllcEZRa0lDMTY5ZkIyRFhybDFVcWxSSk90a0lJWjRZdFZyTmtTTkh1SG56cGtsaTVlVGtoTE96TTNaMmRqZzVPWmt4d2p4MTZ0Umg5dXpaSERod2dOV3JWN05nd1FMMjd0M0xlKys5UjYxYXRaVDlWcXhZd1o0OWU1N0lOZWZPblV1ZlBuMW8xS2hSc2Z0bFpXVmhiVzFkYkZjZDQ1TnBqVWJEUng5OXhPWExsM0Z6Y3lNbko2ZFU1VUlsZGV6Snp6Z28xTWJHUnFrZHo1L0lXMWxaTVhic1dJS0NndWpVcVJPdFdyVXlPZDVnTUJBYkc4dnQyN2U1Zi84K3AwNmQ0dXJWcThURXhLRFJhUGo0NDQrQnZCdS9hdFdxS2NjZE9YSUVHeHNicWxldnJ0VFJGK2I2OWV2RmJzL1AwOU9Ub0tBZ0pTNkFwVXVYb3RWcW1UcDFxakxBdUtnYStmLzMvLzZmOHRtYk4yOWU3TURxNTVrazhrSThvNFlORzBaUVVCQXBLU2tZREFaKy9QRkh4b3daVXlGcS9vUVFaVWVqMFhEZ3dBR2xZNGlQajQveTVEMS9sNDluaVlXRkJmNysvdmo1K2JGaXhRcisrT01QSmsyYXhKZ3hZeGd4WWdSV1ZsWTBiZHFVbkp5Y0ozSTlkM2QzZkh4OFROWVpEQWFTazVOeGMzTlQxdlh0MjVjUkkwWXdkdXpZWXMrblZxdVpNMmNPa1pHUlRKdzRrZGpZV1BidjMxK3FnY0VQTTNHU2NhSW1lM3Q3SmFsL3NMUm0rUERoaElXRnNXVEpFb0tDZ29pSmlXSE5talZFUmthU2xwYkdHMis4QWVUMWZIZHpjNk5XclZwMDdkb1ZMeTh2dkx5OGNITnpZL3IwNmJpNHVHQmhZWUZHb3lFdExZMVJvMGJoN094Y29GVG94bzBiYk42OG1XN2R1dEc5ZS9jQ01XZG1acko0OFdKYXQyNXRVbExqNE9CQVZsWVdlL2Z1WmR1MmJRQTBhZEtFS1ZPbVVMVnFWZExTMG9DOHJqV0YzY0Q1Ky9zcmY1OXIxS2hSNnUvd2VTT0p2QkRQS0Z0YlcrWEp5ZjM3OXdHVVpMNU9uVHBtams0SThUeEtTRWhnNDhhTlpHZG4wNzU5ZTdwMzcxN21OZTVQa3JPek0zUG16S0ZyMTY0c1hicVViNzc1aGtxVktqRmt5QkQ2OWV0WHB1T0p2dnJxS3c0ZE9zVFNwVXRMTERmS3lzcmk1czJiTkduU0JNaHJwUmtaR2NtNGNlTVlNV0lFaXhjdnBsS2xTa3ljT0xIRTZ4NC9mcHpqeDQrWHVOL3k1Y3M1Y09BQWdETDRHREFaY0dvVUdCakkrUEhqT1hQbURKNmVua3FzM3Q3ZWVIbDU0ZTN0amJ1N2U2R05GdGF0VzBkWVdCaHBhV25vOVhwc2JHeW9WNitlOHAza245QlFyOWV6WmNzV0hCMGRlZmZkZDZsU3BVcUI4eG5MaGthTkdrV2JObTFNdHUzY3VaT1ZLMWZpNCtORFVsSVMvZnYzVjJyN2plMDhyMSsvWG1naVAyalFvQXJ4NEVzU2VTR2VZWTZPam93Yk40NXZ2dm1Hckt3c2NuTnorZjc3N3hrL2ZueTVmc0lnaEhqeXpwOC96Lzc5KzFHcFZJd1lNY0xzdGUrUG8xdTNialJyMW94dDI3WVJFQkJRNXRkYnUzWXR1M2Z2cG0vZnZpVStTTW5LeW1MT25EbEVSRVN3Y3VWSzZ0YXRTNWN1WGZqNDQ0L3AyTEdqc3ArdHJTMysvdjRsWGpzeE1iRlVpZnlnUVlQSXlNamcvUG56ekpneEE3VmF6WUlGQzdDMkxwanExYXBWaTdwMTYzTCsvSG44L1B6NDRZY2ZTankva1VxbEtyVGRaR0YyN05oQlpHUWt2WHYzTG5TUTh1M2J0OW04ZVROdDJyUXBrTVFETkczYWxBVUxGdEN3WWNOU2wrUlVOSkxJQy9HTWMzRnhZY3lZTVh6NzdiZG90VnB5Y25MWXRHa1RyNy8rZXJuc2lTdUVlUEtpbzZQWnRXc1hOV3JVWU55NGNjL1ZVL2lpdUxpNEVCZ1lXS2JYME92MXJGNjltdTNidCtQdjc4L2YvdmEzRWx0QXpwczNqNmlvS0lZTkcwYmR1bldWYmZtVGVQaXJWS2NrR1JrWlJXNWJ2bnk1c3QzVDA1T3NyQ3lhTkdsQzI3WnRsUWtHQzNzaUQzbHZONHlsT0VaSGp4NVZTbkpLeThYRnBkQWszQmhUeTVZdE9YandJS0dob1FRRUJEQnc0RUNjbkp5NGQrOGVjK2JNd2RyYW1yLzk3VytGSG04c2I4by9oa09yMVhMcjFpMWxPU1ltcHRCalkyTmpUZXJubloyZFRUcnRsQmVTeUF2eEhIQjNkMmZreUpGODk5MTNHQXdHc3JLeTJMaHhJeE1tVEtCcTFhcm1EazhJOFF6VGFEUnMyYklGT3pzN3N5ZnhNVEV4bkRsekJuOS8vMmUrTDN4MmRqYWZmZllaeDQ4Zlo4aVFJVXlaTXFYSU9UME1CZ043OSs1bHpabzFhRFFhcGt5Wnd0Q2hRNHM5ZjJwcUtxTkdqWHJzT0YxY1hPamV2VHM1T1RtY1AzOWV1Ymt4enY2YWY3Q3NzZk5NV2xvYU4yN2NVR1pqTlZxelpnMXF0ZnFocnQrMmJkc2lFM2xqSC9qSXlFaCsrdWtuTm03Y3lPYk5tK25WcXhmbnpwMURyVmJ6MldlZlBWUUhtcFNVbEVMN3hqL0lPRERYYU1TSUVhVXFaWHJlU0NJdnhIT2lYcjE2REIwNlZCbjBrNW1aeWNhTkczbmpqVGNLclRzVVFnakltK0V5T3p2YjdFazh3QmRmZkVGRVJBUnF0WnJ4NDhlYk5aYVNxTlZxSWlJaUNBd01MSEpRNm9BQkE4ak16T1RkZDk4bFBEeWN1blhyOHZlLy81Mm1UWnVXZUg1SFIwY1dMbHhZNG42N2QrOHVVQU51WjJkSGd3WU5sRUduQUwvOTloc0dnNEdlUFhzQ2YzV3dzYlcxVlFZQmYvbmxseVFtSnFMUmFORHBkQVhhZUc3YXRLbkVlQjZGajQ4UEgzNzRJWkdSa2Z6akgvOVErdDNYcTFmdm9WdUdWcXRXalVXTEZpbkx0Mi9mWnNtU0pRWDJtekZqaHNrTlF2NUJ5dVdKSlBKQ1BFZWFObTFLZG5ZMi8vdmYvNEM4cHlvYk5teGd3b1FKT0RnNG1EazZJY1N6SmpvNm1nc1hMdEN0Vzdkbm9pYStWYXRXeE1URUtJTkFuMlUxYXRSUUJ0TStLRE16a3ovKytJT3JWNjhTR1JtSm82TWpFeWRPWk9qUW9hVnVGMmxsWllXWGwxZUoreGtuVDhwZklsT3paazFXcjE2dExHczBHcjc5OWx1VG03V1VsQlFnci91TU1aRWZQSGd3Y1hGeDJOalkwTEZqUjVQU243SjA3ZG8xZnYzMVYvYnQyMGRtWmliZHVuWEQzZDJkM2J0M00ydldMTHk4dkhqMTFWZnAwYU5Ib2FWTE9wMU8rYjJ0cmExSjI4d0hlODBiK2ZqNHlHQlhJY1N6cDAyYk51VGs1Q2pkQ2RScXRWSXovNnkvcWhaQ1BGMG5UcHdBd00vUDc2bGN6OG5KaVY5Ly9iWEk3Wk1tVFdMU3BFbFBKWllud2ZodnFsNnZKeW9xaW9zWEx4SVNFc0w1OCtmUmFyWFVybDJid01CQUJnNGMrTVQrL2QyOWV6Y2hJU0hLay9UVHAwOVR2Mzc5SW12ZEFWYXVYSW1IaHdmTm16ZG45KzdkcUZRcWR1ellRYlZxMWFoV3JacFNZOTY2ZGV0Q0o2K2FPbldxU2QzNW8zQndjT0RISDM4a056ZVg2T2hvcmwrL1RsaFlHR2ZQbmlVeE1SR0FkdTNhOGRwcnJ5a2xQU05Iam1UNzl1M3MyTEdEQlFzV3NINzllbDU1NVJYNjkrK1BTcVVpTkRTVXMyZlBFaFVWQlJTZHRGZGtrc2dMOFJ3eS9sQTJKdlBKeWNsczJyU0o4ZVBIRnp2MXRSQ2k0bENyMVVSR1J0S3laVXV6bDlROGowNmVQTWtmZi94QmJHd3NVVkZSU2ovM09uWHFNSGp3WURwMzdreno1czJmK0hXclZhdkcvZnYzc2JDd3dNcktpbDY5ZXZIYWE2OFZ1Zi9aczJlNWRlc1duMzc2S1ZldlhtWFpzbVVBVksxYWxmZmVlNjlVMXh3N2RxelM1dmhSR2Q5RXhNZkg4L2JiYnlzRFRiMjh2SGp4eFJmcDJiT255UVJla0ZkZTlQcnJyek5zMkRDMmJkdkc5dTNiV2JObURiNit2dFNwVXdlMVdzMlBQLzZvdkVGNDRZVVhIaXZHOHNqQ1lKd3VTd2p4M0RsOStqUjc5KzVWbG12WHJzMllNV01lYWlaQUlVVDVGQklTd29FREI1ZzJiZG96TzlIVHN5dzBOSlRseTVkVHAwNGQ2dGF0aTQrUEQwMmJOaldaMGZSWnBkZnJpKzJ1VTlaKy9mVlhIQndjYU5hczJVUE5EcHllbms1RVJJUkplMHVEd1ZEa0lHTWhpYndRejcwSGsza1BEdzlHalJwVmFNOWVJVVRGc1diTkdvQXliOUVvaERBZjg5MnVDU0dlQ0Y5ZlgvcjM3NjhzeDhmSHMzYnRXbVdna3hDaVlrcE1US1JSbzBibURrTUlVWVlra1JlaUhIZ3dtVTlMUzJQZHVuV1BQWGhKQ1BGOGlvNk9CdkxhK3draHlpOUo1SVVvSjN4OWZYbmxsVmVVV3NMczdHdzJiZHJFcFV1WHpCeVpFT0pwdTNuekpzQXowWEpTQ0ZGMkpKRVhvaHhwMnJRcG8wZVB4dG82cnlHVlhxOW4rL2J0SEQ1ODJNeVJDU0dlSm1PSEZTRkUrU2FKdkJEbFRQMzY5WG5qalRkTUJyc2VPWEtFN2R1M0srM0FoQkRsVzJKaW9qeU5GNklDa0VSZWlITEkzZDJkaVJNbm1yVDl1blRwRWhzM2JsU203UlpDbEY4YWpRWTdPenR6aHlHRUtHT1N5QXRSVGprNU9URng0a1JxMUtpaHJJdUppU0VvS0VpWjVVOElVVDRsSmliaTd1NXU3akNFRUdWTVpuWVZvaHl6dDdmbmpUZmVZUHYyN1VSR1JnSnc5KzVkMXE1ZHk0UUpFNTZMaVUyZU40Y1N3emg3TDRwYkdYZUl5WlFXb0JWSkhYc1hQQjJxMDdacWZYcldhR2J1Y0lRUUZZQk1DQ1ZFQmZISEgzOXc5T2hSWmRuR3hvYUJBd2VXeVJUakZaRTZKNU1WVi9keCt1NE5jNGNpbmdIdFhieVoxdkJGS3R1b3pITDlmLzNyWDNUcjFvM3UzYnViNWZwQ2lLZERTbXVFcUNCNjlPakJLNis4Z3BXVkZRQmFyWllkTzNhd1o4OGVkRHFkbWFON3ZsMVFSL1BlMlc4a2lSZUtreW5YZU8vc0JpNm54ajcxYXlja0pBQklhWTBRRllBazhrSlVJRTJiTm1YQ2hBa21IVzNPbmozTHVuWHJVS3ZWWm96cytYWWc0UUtwMml4emh5R2VNU2s1NmZ3U0gvclVyMnNjMEs1U21lZHRnQkRpNlpGRVhvZ0t4dDNkbmNEQVFOcTBhYU9zUzB4TVpQWHExVW9kdlNpOW84bFhDRTZPTUhjWTRoa1ZuQnpCMGVRcjVnNURDRkZPU1NJdlJBWGs2T2pJd0lFRGVmWFZWN0d4c1FFZ0p5ZUhMVnUyc0gvL2Z1azMveEQyeDU4emR3amlHU2QvUjRRUVpVVVNlU0Vxc0VhTkd2SFdXMi9oNGVHaHJEdDU4aVRmZlBPTnRLZ3NwU1JObXJsREVNODQrVHNpaENncmtzZ0xVY0U1T3pzelljSUVPbmJzcUt5TGk0dGo5ZXJWbkQ1OTJveVJQZnQwQmowcDJlbm1Ea004NDFLeTA5RVo1QzJYRU9MSmswUmVDSUdscFNWOSt2Umg5T2pSVktwVUNjZ2JNTGQzNzE3V3IxL1BuVHQzekJ6aHM4bkt3aEk5MHNGWEZFK1BBU3NMK1hFcmhIank1RjhXSVlTaVFZTUdUSmt5QlU5UFQyWGQ3ZHUzV2IxNk5YLzg4WWUwcVJSQ0NDR2VJWkxJQ3lGTU9EZzRNRzdjT0FZTUdJQ2RuUjBBZXIyZW8wZVBzbXJWS203ZHVtWG1DSVVRUWdnQmtzZ0xJWXJRdG0xYnBrNmRhakx6NjkyN2Q5bXdZUU83ZCs5R285R1lNVG9oaEJCQ1NDSXZoQ2lTZzRNRFE0WU1ZZlRvMFRnN095dnJ6NTA3eDRvVkt3Z0xDek5qZEVJSUlVVEZKb204RUtKRURSbzA0TzIzMzZacjE2NVlXdWI5czVHWm1jbU9IVHRZdjM2OWxOc0k4UXh4Y25JQ2tObWFoYWdBSkpFWFFwU0tsWlVWUFhyMFlQTGt5ZFN0VzFkWmYvdjJiVFpzMk1CMzMzMUhRa0tDR1NNVVFnREsyek5KNUlVby95U1JGMEk4RkZkWFYxNS8vWFVDQWdLVVZwVUFVVkZSckYyN2xpMWJ0cEIrNStTbkFBQWdBRWxFUVZTY25HekdDSVVRUW9pS3dkcmNBUWdobmsrdFdyV2lVYU5HbkRoeGdwQ1FFSEp5Y2dDSWpJd2tNaktTWnMyYTBhTkhENnBWcTJibVNJVVFRb2p5U1JKNUljUWpVNmxVOU9qUkF6OC9QNDRmUDg2cFU2ZlFhclVBWExwMGljdVhMOU9xVlN0NjlPaUJvNk9qbWFNVlFnZ2h5aGRKNUlVUWo2MVNwVXIwN3QyYmpoMDdFaHdjek9uVHA4bk56Y1ZnTUhEdTNEa3VYTGhBNDhhTjhmWDFOWmxzU2dnaGhCQ1BUaEo1SWNRVFkyOXZUOSsrZmVuWXNTUEhqaDNqN05tejZIUTY5SG85bHk5ZjV2TGx5MVN2WGgxZlgxOWF0bXlKcmEydHVVTitMcld1V28rR2p1NkUzTG5HcmN3N1pYSU5sYVVOZ2Q1OVNNNU80NGZvNERLNVJtRzZ1elZGWldYRHlaUnIzTXZKS1BWeEtrc2JuRzBkeU5MbGtLck5mS1JyVzJLQlI2V3E2QXc2RWpTcGozUU9JWVI0bW1Td3F4RGlpYXRjdVRJdnZ2Z2kwNlpObzIzYnRrckxTb0RrNUdUMjd0M0xraVZMK09XWFgyUmc3Q05vVjgyTFVaNWRxRi9acmN5dVlXTnBUYzhheldqdjR2MUl4N2QyOXVRL2JWL0h4ZTdoU3FyRzF1L0dXOTU5cVZYcDRjWld0SzVhajVYdEp2S21WeTlsWGJ0cVhnOTFEZ2RyRmN0OUovQkpxOWNlNmpnaGhEQVhTZVNGRUdYRzBkR1JBUU1HOE82Nzc5SzllM2VUT3ZtY25Cek9uRG5EcWxXcjJMQmhBNWN1WFVLdjE1c3hXdkVrdlZhdkM1NE8xZm00eGFzNDI5aVgrZlZ5OUxrQVdGdFlBZkJLSFQ5bU54dkNyS2FEc2JlU056OUNpUEpKRW5raFJKbXJYTGt5M2JwMTQ5MTMzMlhFaUJGNGVaaytLYjExNnhiYnQyOW44ZUxGL1B6enowUkdScEtibTJ1bWFNV1Q4Tm1sSFNSbzFOU3NWSlg1TFYrbHNyV3FUSzluVE9SdC91L3R6eTl4b1p5OUYwVUhsNFlzYWp1TytnN1ZUZlozVnptejlJWHh2TjJ3WDVuR0pVUnh3c0xDaUltSk1WbVhrcEpDY0hDdzBqamdVU1FtSmo1dWFHVkdxOVZ5L3Z4NWtwS1NIdXE0NU9Sazd0NjlXK3crZCsvZWZlanpQdStrUmw0SThkUllXRmpnNCtPRGo0OFBxYW1wbkRsemh0RFFVREl6ODJxYU5Sb05GeTVjNE1LRkM5alkyT0RsNVVYanhvM3g4ZkhCenM3T3pOR1hINi9VOGNQSDBhUFlmYXd0ODU1c3U2bWMrRWZUbDBzODV3WDFMZmJFblZXV1U3V1ovUFBpVmhhMkdVTmRlMWMrYXY0S2N5LzhSTGIrMFpPVDRoalBhM3dpbjZYTDRkT3c3VXh1MkpkKzdpMXA1bFNIcUl5L3lyaHNMYTJwYSsrSytpSHE4RVhaU0V0TGU2elpvWnMwYVlLVlZkNmYrNTkvL3ZsWUNURGt6WlhSdEduVFFyZnBkRHAwT2wyQjlkYlcxbGhZV0JSNmJXdHJhNVB5d3Z6Kzg1Ly8wSzVkT3laUG5xeXN1M0xsQ3YvODV6L1pzbVZMa2UxN0RRWURpeGN2cGtPSERuVHAwc1ZrMjcxNzl4ZzdkaXhUcDA1bDhPREJSWDdPL0s1ZnY4NkdEUnVZUG4wNlZhdFdMZFV4ajBxdFZqTmp4Z3dDQXdNWlBueDRxWS83K09PUHFWYXRHdlBuenk5eW42Kysrb3E0dURoV3IxNzlKRUo5TGtnaUw0UXdDeWNuSjNyMTZrV1BIajBJRHcvbnpKa3pSRWRISzl1MVdpMVhybHpoeXBVcldGcGFVcTllUFJvM2JreWpSbzJvWExteUdTTXZPN1VyVldOaDI3RWw3bWRNVnFmNitQTld3NzRsN2ovK3o2OU5FbWdmUjQ5UzE3N2JXOW1XYXQrTTNPd0M2eEkxcVN5OHZKdC90aHlPaFlVRktpdWJNa3ZrTmJxODg5cFkvdlZqVFkrQmxWY1BFSndjd1FWMWRGR0hpc2RrTUJnNGNPQUFlL2JzSVNvcUNwMU9oNmVuSnkrOTlCSURCdzdFd3NLaTJPTXZYcnpJNTU5L1h1ZzJ2VjVQVGs0T2RuWjJSWjVuOCtiTlZLbFNCWURseTVlVGxwWlc2RGxzYlcyVmhEbzNONWZjM0Z4VXFvSnZpanAwNkVEVHBrM0p6czdteG8wYnlub0xDd3YyN05uRHZuMzdDaHd6Yjk0OGF0V3FSV0JnWUlGdHMyZlBwbWZQbmtWOCt0TEx5c3BTSnVITHpzNG1KeWVIK2ZQbjA2TkhENlpObTZaOEI3LysraXNHZ3dGcmEydUNnNHNmcU42cFV5Y3NMQ3k0ZS9jdVo4K2VaY3FVS1h6NjZhZDRlWGt4YTlZc0xsKysvRkF4VHBnd2dTRkRoanphQnhTUFJCSjVJWVJaV1ZwYTBxeFpNNW8xYTBaNmVqcmg0ZUZFUkVRUUhSMk53V0FBOG40UTM3aHhneHMzYnZETEw3OVF1M1p0R2pkdVRPUEdqY3Y4NmRIVHBNZFFhRUw4SUFkck82d3RMTW5XYWNuV2wxeUNaTUJnc3J3b2ZEZFdGbmtKamEyVk5UbTZndWR3dEtuRW12YUJSR2NrODhHNTd3dU5RYVBUb2pQa2pXdklOUlErdnVGaTZpMCt1N1NEaStwYlN2bExXY2ordjBUZTF0TDB4NXFiblJPMmx0YThVc2VQdXZhdTFIVnc1WXZMUDVkWkhNOEN0Vm9OZ0xPejgxTzUzb29WSy9qNTU1L3g4UENnYytmT1pHWm1FaG9heXJKbHk0aUlpR0RHakJuRkh0KzVjMmQyNzk1ZDZMYXdzRENtVDU5T1VGQVE3dTd1SmNheWVmUG1Jcyt4Yk5reXBheHY2OWF0ZlBQTk4wVmVGeUF1TG81MzNubEhXYmF4c2VIYmI3K2xaOCtlekpvMWkvZmZmeDh2THkvZWV1c3RrK00rL3Zoam5KMmRpWTZPWnZIaXhiaTR1Q2pidnZ2dU8zNy8vWGZXclZ0WDRtZkpiOSsrZmF4YXRZcVpNMmZTcVZNblZDb1ZzMmZQcGwyN2RpeGR1aFFQRHc4bVRKaUFScU5oKy9idDJOallzR3JWS2lEdm9ZaE9wek81YWNuSnlVR3YxN04vLzM0c0xDeG8xNjRkQ3hjdTVCLy8rQWZUcDA5bjVjcVZaR2RuNCszdFRVQkFnRWtzTzNiczRNYU5HMHlmUHIzQW13WnZiMitPSERuQ25UdEZkOVBLeU1oN0MzYng0a1hsVFVwaDNOM2Q2ZFNwVTdIZnk2NWR1MHpHVnNYSHg1T2Ftc3JPblR0Tjl2UDE5YVYyN2RyRm51dDVKWW04RU9LWjRlam9TUHYyN1duZnZqM1oyZGxFUmtZU0VSSEJ0V3ZYVEY1Wng4YkdFaHNieTIrLy9ZYWpveU0xYTliRXc4T0RtalZyVXJObVRlV3AxZk1tTHVzZUUwTldsYmpmSksvZXZGU3pEVUhYRDNFNDZlR2VtQUZvRFRxMEJoMTE3VjM1b05uTEhFeTR5TGFZRUpOOWJIUjVQeDRNZ09hQnAraVdXUEJoNDZGWVdWaXgrTXB1N21TbkYzdTlNM2R2Rkx2OVNUQW04RzZxS2t6MThjZlQzcFU2OXE2b3JHeE05c3ZSNTFMVjFxRlVOMHpQcTlUVXZOYVpUeXVSdjMzN05yTm16YUpQbno3S3VxU2tKTjU1NXgzMjc5OVBRRUFBUGo0K2hSNTc2dFFwWnMrZVhlSTF4bzR0L2szVnFsV3JsQ1E5SVNIQlpKdXhydnJPblRzNE9EZ0FrSjZlanNGZ0tMQ3ZyYTF0Z1hLV29LQWdidHk0d2NLRkMzRnpjMU9TVjA5UFQrclhydzlna3RCNmUzdFR2WHAxVHB3NGdZdUxDODJiTjFlMmFiVmFOQnFOeWZsalkyTTVjdVFJUUlHSjg1S1RrL242NjY4NWR1d1lmZnIwb1VXTEZpYmIrL2J0UzlPbVRaV2JuQTBiTnBDYW1zcTZkZXVvV2JNbWtIZGprWlNVeFBMbHk0RzhFc1p4NDhiaDQrTmpFbmVUSmsxWXRHZ1JodzhmcGxhdFdnQzR1Ym1adkUzUTZYUXNYNzRjZjM5L2V2ZnVUV0crL3ZwcndzTENDdDBHS0E5b1RwMDZSV2hvYUpIN3RXdlhEaDhmSDQ0ZE93YmtsUXhsWjJjclNYcnYzcjFadjM2OVNhbFRUazRPQm9PaHdJMlNzN096SlBKQ0NQRTAyZG5aMGFKRkMxcTBhSUZPcHlNcUtvb3JWNjRRR1JtcFBOR0J2Qi9JRVJFUlJFUkVLT3VxVkttaUpQYkcvejZ2eVgxWnNyS3dvS3FOQTJQcWRlVityb2I5OGVkTGRkemtobjFwNWxTSCs3a2E3SzNzZ09JVCtiSmdpUVZ2ZXZYQzB5SHZLYnVqZGQ2ZnI1T05QWDFxdEVCbjBCT3ZVUk9ka2N5dGpEdmN5cmhEZEVZeUNSbzFCcUN1dmV0VGovbHB1WG56SnNCVG0zeHQxcXhaQlc0YTNOemNHRGh3SUJzMmJPRHk1Y3RGSnZKR2MrYk1vVTZkT2dYV1g3dDJqVVdMRnZISko1L2c2bHJ3eit6U3BVdDg5ZFZYeXJKT3B5c3k2Zi93d3c4THJIdHczNVl0VzdKNDhXS1RkWFoyZGlaelhoaWZBRnRaV1JWYUwyLzB4eDkvMEwxNzl5THI0NDFPblRyRnVYUG5nTHliZ0dIRGhnR3daY3NXOXV6WlEvWHExVm13WUFHK3ZyNkZIbCtyVmkyMmJ0MktpNHNMTzNmdVpQanc0VW9TZi92MmJmNzg4MDljWEZ4SVMwdWpTcFVxL1BMTEw5eTdkNDgzM25pandMbTh2YjN4OWk1WVNuZng0a1V5TWpLSWlZa2hMUzJOMnJWcmMrTEVDWk45V3Jac2liMjlQUXNXTENqMjh5WW5Kek5xMUNnbVRKaFFZbzM4eFlzWGxhUThPenNiQ3dzTFpibHQyN1lGbnJ6UG56OWZhdVNGRU9KWlkyVmxaZklESmpZMmxvaUlDSzVjdVZKb0Y0TzB0RFRTMHRKTWtudVZTb1dUa3hOVnFsUXA4cjhsMWZLV04xRVp5U3dNMzhXYzVrTUo5TzdEZmEyRzREc1J4UjR6MHJNVC9keGJrcVBQNWROTDJ3dE1TRlhGcGhKTFh5aVlJR3lLT3NLaHhEQ2NiZXlaMFdSUWtlZDNzc2xMeU4vMDZrVkdycWJRZlk0bFgyRmYvSGs2dXZwUTFkYUI1T3cwSXRMaWFWdXRQbnFEbnZkRHZ5TTJNNlhJY3AveTd2ejU4MDkxQnVXaW52d2JuMzdiMk5nVXVqMi9PblhxY09EQUFaT2E3SVlORzlLclY5NjhBSjZlbnF4Y3VkTGsvL2RPblRvVm1uUUNUSjQ4V1RuMnlwVXJ6SnMzankrLy9GTDVYbmJ2M3MyV0xWdjQ3cnZ2bEdPV0xsM0svZnYzaTQwelBqNWVxWnVQam80bUt5c0xvRUN5ZnVuU0plTGk0dWpidCtReExFT0dEREVaN0dxc2F6OXg0Z1R2dnZzdXZYdjNWczZ2MSt0TnJwV1ptY25DaFFzNWR1d1lJMGVPWk5XcVZVb1NuNVNVeEVjZmZZU3JxeXVWS2xWaXpwdzV6SnMzajhHREI5T29VU1BsRFVaNmVqcWZmLzQ1NDhlUHAySERob1hHdUh6NWNxS2pvN0d4c1VHbFVyRisvWHBsbTNFTXdwbzFhNVEzRkU5S2l4WXRsUEtuYWRPbWxUall0U0tTUkY0SThkeXBYYnMydFd2WHBuZnYzcVNucDVPUWtFQjhmTHp5S3oyOTRCTmlqVWFEUnFNcHRpMmJvNk1qVGs1TzJOcmFZbXRyaTQyTmpjbnZqY3Y1Ly91OE8zc3ZpdlhYZjJlaVZ5K21OWHFSeTJteFJjNm8ycys5SlNQcWRpSkhuOHVDU3p1NGtoWlg2SDY2ZkFtMGc1VWRLaXNicGNURjF0S2FaazRGbjd3K3FONEQ3U0x6dTVhZVZ3NHg3K0pQcEdTbms2bkxBZURiRG0valpHTlBiT2JkQWtuOEM5VWE0R3hqejhIRW9sLzVsd2NoSVNHa3BxYmk3Kzl2N2xDNGVQRWlVUHliZ1hyMTZqRjkrblRjM053WU5teVlraGhEM3MxMy9sYUNreWRQTm1sTFc3bHlaWFE2blhKOGZ2YjI5a3FKakhFUWFKVXFWWlIxOXZaNWN4dmtMNk1wemYvUC8vM3ZmOW0vZno4QVM1WXNVVzcrSDB6azkrN2RXK1RUN2RMNjk3Ly9iVkpmbjVxYXlxUkprNWc3ZHk0dFdyUWdQRHljQlFzV2tKeWN6SlFwVXhnNmRDaVE5K1I2eDQ0ZGJOaXdBWHQ3ZXo3NzdETXFWNjdNekprekNRd01aT3pZc2ZUdjMxODVyMXF0NXRhdFc3enp6anU4L2ZiYkRCcFUrSTMyZ3pjY1JwR1JrVXlkT3JYQSt0RFFVTEt6QzVhd0dRY2pSMGRIRjNpcWIyOXZUOHVXTFV2OGJqUWFUYUdEam91cWtZZTh0dzM1eTV6S0MwbmtoUkRQTlVkSFJ4d2RIVTJlSkdWbFpaa2s5dkh4OGNvQXdPS2twNmNYZWhOUXJCNVBwbVRuUlk5V05LNVNxMVQ3TnZ5LzFwRXZlclNtVGRWNnBUcm05OFJMbkMraWM4dWV1TFBVVURseE11VmFrVWs4d09tN053aFB1ODJXNk9ORm5pdE5tMlZTNS85bWc1NE1yUFdDc3B5VW5jWnJ3VXVMdk1hS2RtOVN6Yll5L3dyYnh1WFUyRUwzeVRYa2xUUEVaS2FZckUvVlp1SmtZNCtUclQwcCtlcjJuV3pzbWVieklrNDI5bWgwMmhMZk9wU0YxYXRYUDNaYnhKTG9kRHJTMDlOeGRYVWxNVEh4aWZRU2I5KytmYUdkWFVvU0docktzV1BIOFBUMExEWjVxbDY5T2krOTlCSUFHemR1NU5LbFM4cTJoZzBibWp6UlhybHlKU2twZi8yWmQrN2NtZEdqUnl2SDUzZnIxaTNPbnMxcmgyb3NOUW9QRDFmR0Q4VEd4cUxYNjVWOWdGTDlHekZ0MmpRQ0FnS1lPSEVpUVVGQk9EbzY4dkxMTDVzazhqcWRqaU5IanBna3k2V1YvMGJtd1RlRWlZbUozTHQzRHhzYkd6WnYzc3pHalJ1cFhyMDZTNWN1eGNmSGg3Q3dNUGJ0MjhleFk4Zkl5c3FpWDc5K0JBWUdLblgzSzFhc1lPWEtsYXhhdFlwTm16Ymg1K2RIdjM3OWFOT21EU3RXckdEZXZIa3NXN2FNTzNmdUtHVTMrV05JU2tveStiNk1ZbU1MLy8vMGl5KytNUG56ZXREKy9mdVZteUlqVDA5UGdvS0NTdmlXOGdiTUZqZGd1TEJ0QVFFQmtzZ0xJY1R6b0ZLbFNqUm8wSUFHRFJvbzYzUTZIV3ExbXRUVTFFSi9wYVdsbVhWbTJjWlZhdEhkcmZEZTFVVWZVNVBHVldxV2F0L0k5SGh1WmQ1aGJMMXVSZTdUcTBaemV0WEkrMEZuN0NQdmF1ZklPejUvSlNRSldXcTZ1elV0Tk5Zc1hRNXJyeDhzTVpZSEI4L21aK3l2azZQUExYYS93cVJrMzZldXZTdXVkbzRtaWZ4VUgzK2NiT3c1ZGZlNldaSjQ0S2xOVW1Nd0dMaHo1dzZIRHg5K0l1ZXJVYU1HalJvMWVxaGpnb09EK2Z6enoxR3BWTXlhTmF2VXh3MFlNSUR1M2Jzcnk4YlNuR2JObW1GcmE4dllzV1BKeWNsUnRoZlhzV3JYcmwzczJiTkhXVmFwVkFYcXBtMXNiSmczYjU2eW5KT1RVNnBFei9pVTJjYkdSdmszSTM4aWIyVmx4ZGl4WXdrS0NxSlRwMDYwYXRYSzVIaUR3VUJzYkN5M2I5L20vdjM3bkRwMWlxdFhyeElURTROR28rSGpqejhHOGdidDVuOWpjT1RJRVd4c2JLaFhyeDZSa1pHMGI5K2VtVE5uS29tNm82TWpWNjVjSVNBZ2dQNzkrK1BoWVRwWFJLVktsZmpiMy83R3NHSEQyTDU5TzBlUEhtWEFnQUZBM3R1S0w3LzhrcFVyVjlLdlg5NGthVmxaV1ZoYi81VW1CZ2NIYy9Ma3lRTGZSMUgvYnE1YXRRcTlYczhISDN5QVRxZGo0Y0tGUlg2bmx5OWZadjc4K2JSdTNicklmWXpYTW5ZMUs2N2pFTUJ2di8xR3JWcTFhTktrU2JIN1BlOGtrUmRDVkFoV1ZsYTR1TGlZdktwK1VIcDZPcW1wcVdnMEdyUmFMVGs1T1NYKzl5enhUeVMrNzI4R3MvdjJtUkwzbTlDZ0owMmQvdXErc0MwbWhEL3ZSSlo0WEhKMkdvN1dsZWhabzlsRHhWWFpXbFhxWTlKenMwcVZ5SmVWQkUzZUUxVTNPeWNpeUN2N2VkR2pOZTJxZVpHU2M1K3ZJdmFhTGJhNWMrZVcrVFVTRWhMWXRXc1hhcldhd01EQXA5YTF4aWczTjVlMWE5ZXlmZnQyWEYxZG1UOS9mcEUxMTBhUmtaRW1BMGJ6dHlNMGRuZVpQSG15OG5ZaC8zYmpXQmpJRzVEYW9FRURMQ3dzR0Rac0dOMjdkNmR4NDhaQVhnbkg3Tm16bVRKbFNvSEprL0k3ZVBDZ01qbGRjWXh2N2V6dDdaV2svc0hTbXVIRGh4TVdGc2FTSlVzSUNnb2lKaWFHTld2V0VCa1pTVnBhbXZMRXUxS2xTcmk1dVZHclZpMjZkdTJLbDVjWFhsNWV1TG01TVgzNmRGeGNYTEN3c0VDajBaQ1dsc2FvVWFOUXFWUUVCQVFRRUJEQXJWdTNHRFZxbE1tMWQrell3WTRkTzRyOURELysrQ1B2dlBPT1NkdzJOalltN1RZek16Tk5CdmsrYkdtTjhlL2ZzR0hEV0xod0lUZHUzQ2gwd0s3QllHRGJ0bTJvVktvQ24wV3YxM1B0MmpYQ3dzSklTRWpneXBVcm5EaHhBbmQzZCtXR295aGZmLzAxZmZyMGtVUmVDQ0VxQ21PWnpzUDQ3OUZGVCtUYVNkbXBKR1duRnJ2UFNNOU9OSFdxalVhdlJXVnBnMGFuWlZDdEZ6aVpjbzNJOUpKdktESnlzNWw4Y2sySiszazd1dk5Pby83WVdlYlZERWVteDdNMDRoZHk5VVYzNkFEUVBkQ3YvbW1MeTh3YkNGbkhQdTltemJkYUF5WjU5MGFQZ1NWWC9rZDZFWU5ueXd0M2QzZGVmZlZWdnZycUt3NGZQbHpxV1QyZmhIdjM3dkhSUng5eDVjb1Z1blRwd3QvKzlyZFMvYjgwZi83OEFoTTQ1V2ZzZDE1U2VVL2R1bldaTVdNR2lZbUp0R3JWQ3JWYXJkUmZmLy85OTZTa3BKQ1ZsVldnSmpzL0J3Y0hIQndjT0hIaVJKRmRkcFl2WDg2QkF3Y0FHRDE2dExLK3NIN29nWUdCakI4L25qTm56dURwNmNuTm16ZHAwcVFKM3Q3ZWVIbDU0ZTN0amJ1N2U2R0Q3TmV0VzBkWVdKanlwdEQ0SlA3QjhRWTZuUTZOUnNQTEw3OWNxbnI4ME5CUURoNDhpTUZnS0hEemNmWHFWV0pqWTVWT094a1pHVGc1T1NuYjQrTGlDcDFnS2k2dThMRXlScjE3OSthbm4zNWl4WW9WckZtenBzQlloSjA3ZHhJV0ZzYlVxVk1MdFA0OGVQQWdYMzc1cGJKY3UzWnQzbmpqRFZxMWFsWGlFM210Vmt0VVZKU3lYNnRXcmFoYnQyNnh4enlQSkpFWFFvam5RSCtQMW95bzI0a3pkMitRbkozT2l4NnQrRDc2R0lOcXZjRHNaa09ZZmY0SDRyTHVGWHNPblVGUFVuYlJTUk5BMjZyMW1kYW9QM2R6TXZCUU9aT3B5OEdyY2cwbWVmVm13ZVdkWlRxcDArTzZmai92cWEyM296cytqaDdNYURJSVN5eFllLzBnbDRxb3R5OXZuSjJkYWRteXBja3N5V1ZOclZiejNudnZrWnljelBUcDB3dXRXUzlLWVJNNDVmZmVlKy9oNU9SVXFrNGx5NVl0TXltbkFVeEtYeFl0S25qVFhWaHBET1M5UVRIMlVzOXYwS0JCWkdSa2NQNzhlV2JNbUlGYXJXYkJnZ1VtSlNoR3RXclZvbTdkdXB3L2Z4NC9QejkrK09HSEVqK0RrVXFsS3JMZFpHRmF0MjVONTg2ZGxlWFRwMC96eFJkZnNIanhZcFBrTlNzcmk0TUhDMzlyRmh3Y3pFOC8vVVRuenAzSnlNZ2dQVDNkWkJCeFNFZ0laOCtleFdBd2tKMmRyY3lVVzFKSm9wV1ZGZSs4OHc0elpzeGd4WW9WdlBmZWU4cTIwTkJRMXE1ZGk2K3ZiNkUzbnQ3ZTNnUUdCdUxuNThmQ2hRdXBWcTBhM2JwMVE2dlZzbVpOOFE4bE5Cb05GeTllNU1xVkswRGUrQVpKNUlVUVFqeDFJejA3TWFKdUoyNW1KTFBveW02bHpqMU5tOFVYbDMvbXMxYXY4WG5yVVN5NHRKUHd0TnVQZkozQnRkc3h0bDVYNHJMdThjWGxuMW51TzRFa1RTbzdZMC94YnFPWCtMamxxeXdLTDNrQ0tITzVjVCtKWElPT0psVnE4V0h6b2RoWjJyRDU1akYraVN0NjBwbnlxRjY5ZWx5NGNBRzFXdjFVeW11V0xGbENmSHc4bjMzMjJVTWxuMFpKU1VtOCtlYWJoVzdUYURSWVdWa1YyVWtGOHA1ZXU3bTU4YzQ3NzVpVWhseS9mcDFwMDZZeGFOQWdwa3laVXVDNGtKQVE1czZkeStEQmd3c3REWW1LaWdMeW5zSWI1Njd3OVBRa0t5dUxKazJhMExadFcrVnBkRkV6bERvN094Y1lRSC8wNk5GQ3U3a1V4OFhGaFRadDJwUjYvL3YzNzZOV3EwMUtZMHB5OGVKRm1qWnRpcTJ0cmRMWDNwajREaHc0RUE4UEQzeDlmYmw5K3piang0L25peSsrb0huejV0eTVjNGRmZnZtbDJERUxMVnUyWk15WU1XemF0QWtYRnhmR2poMUxhR2dvSDMzMEViVnIxK2JERHo4czlNMUUvZnIxQzIxcGFXTmp3KzdkdTdsMDZSSlJVVkVNSERpd3dENURodzZsVDU4K3ZQMzIyNlgrRHA1SGtzZ0xJY1F6eXNyQ2tyY2E5cVZQalJiRVpLYndjZGgvMGVoTUI0QmV2NS9Jb3ZEZHZOODBnUGt0WCtXcmlIMGNUUTUvcU90VXRsYnhicVArK0ZiejRsYm1IZVpkK0FtZDRhOHltY05KbDNHd3RtT2lWMi8rMDNZOEs2N3VMMVZkL3RPV3JkZHlPVFdXbHM2ZXFMQmhSK3dwL2h0VGRDbEZlV1ZNM2xOVFU4czhrVTlLK3YvdDNYbFVrMmZhQnZDTFFCSlFoSWpJcGlLTFZWQW91Q3N1TEVxeE9uVVpuV3ByRjZ4S25UclZxbTJuNHpKMnNlSlNHZXRTclZNcmRVR3NMVzVWcTdhS2lrNVpGUVZSckN3aUlvdUNJcG9RU0w0Lzh2R1dTSUFnV0F4ZXYzTTh4K1RkbmdCL1hPK2IrN21mQXB3OWV4WmVYbDU2aGZpY25Cd2tKaVlpS0NoSVdLUk5wVkpCTHBkajJyUnBRdXZCWThlTzRkU3BVMXBsRmUrLy96N0dqaDByMUxsZnVIQUIzM3p6amM0bnduSzVIRXVXTElGU3FSUzYrTmphMmdyYkwxNjhpS1ZMbDhMSnlRblRwMCt2ZDl6dDJyV0RyNjh2eXN2TGtaeWNqSkNRRUFBUU9oRlZMeGVwNmp4ejc5NDlaR1JrMUZpTmRkT21UWHAxeUttdVY2OWVEUXJ5ZVhsNU1ESXlxbEdxVWh1bFVvbTB0RFM4OHNvckFJRHo1OC9EeE1SRW1PTXdhTkFnZlBMSkp6QTNOOWNxbVRwOStqVEN3OE94Yk5teWV2L1dYbnZ0TlJRVUZHRHIxcTFJU1VuQitmUG40ZXpzakdYTGxna1RteHNxTnpjWFgzNzVKZFJxZFowM2V5MFpnendSMFZQSXdhd3Q1cnI5QmE3bXRyaDJQeCtmWFB3QnBSVVBkZTRiZitjYVBrK0p3cjk2ak1WY3QxSG9ZK1dDYjY0ZHIzWC82dnExNjRLUUxzUFJUbUtPYzhWWldKbTJIdzhyeTRXVlVxc2N1bmtPSmVWbG1OMXRKRDUwSDQwemhWZXdOZk5VdlhYOXRSbGg3NFhrNG16a3lSc1dhT283WjlWRTRLdWx0N0ExVTd0emkwUmtncFU5WDBOMC9pVWN2WldNdGVtSGNVZFI5d0pBaHFpcWpqb3JLK3VKTHd4MTdkbzFBSnJnV0wwRFRIWG01dWI0NElNUEFHaGFFbDY1Y2dVbEpTVUlEZzdXMnE5ang0N0N4TVRrNUdTWW1KaG9UVlFVaVVTd3M3TVQzdE8xR0Z3VnNWaU1mL3pqSHpoMTZoUjI3ZG9sTEZiVXYzOS9HQnNiWStmT25YQnhjVUZvYUdpdFQ2MnJKdEJXVFRvRk5KMVExR28xL1AzOUFmelJ3VVlpa1FnZGRWYXNXSUg4L0h6STVYSlVWbFlLQzFOVjJiWnRXNjNqYmdvcWxRcW5UNStHU0NUQzFxMWI0ZWZuVjIvOWZFcEtDcFJLSmJ5OHZGQlpXWWxqeDQ3QjI5c2JFb2tFYXJWYWFDWFpzV05Ib1lVbm9GbXdTUzZYNDZPUFBzTHExYXZybkJjaEVva1FHQmlJVTZkT0NXMHNBd0lDSGp2RUE4QUxMN3lBN094c3JGdTNEZzRPRHVqZHUzZjlCN1V3RFBKRVJFK1o0WGFlbU9vYUFGT1JHT2VLcy9CRjJuNWgwYVBhSkpkazQ5OFh2c2NIN3FNeDFNWWQzbTJkRUo0WmplajhWSjFUVU50S1dtTzY2M0FNdE5ZOGNUdVFtNGp3akdpbzZwaXdlcllvSGZueXUvaG45ekVZMUw0YitsdDN3Y0hjSkVUZGlNTTlaZjAzRFlCbUl1bzd6d1hCemNJQi83N3dmWk1FZVluSUJETzZCTUxmdGdmVUFDclVLcmlZMjhCR2FxRTFKOERPVkFiSFZ0WVk1ZEFUZTI3RTRYaCthdTBuSmIxVWRYa3BLQ2lvdGNWbTlTZTFYbDVleU1uSmFaSk9JbXAxN1grcnhzYkc2TjI3TjNyMzdvM1pzMmNqSmlZR2E5ZXVSV1JrcExDUG5aMGRVbEpTMEx0M2IrSGJnZW9jSEJ5MFdsYks1WEtFaDRmampUZmVFQ2JmVnZWSk56TXpFNEw4bURGamNQUG1UWWpGWWd3Y09QQ0oxbVhiMjl2aml5KytnSk9Ua3pDZTlldlg0K3JWcXhnMGFCQisvdmxuN05xMUN3NE9EdkR6ODRPbnB5ZSsrT0tMR3A4M1BqNGVZckVZN3U3dU9ITGtDRXBLU29RZS9sOTk5UlV1WHJ5SXNMQXdtSnViYXdWNW1VeUdKVXVXWU5hc1dmajAwMCt4Yk5teUdtVkdjcmtjcDA2ZHdxRkRoNUNhbWdwcmEydE1tREFCUjQ0Y3dYLy8rMS9zM3IwYmZuNSs4UFgxaGJ1N2U2MWxTclhWNHIvMTFsdG8wNllOdW5mdnJ0ZitMUTJEUEJIUlU4SzV0UTJtZHhrR2Q0c09VQVA0L3ZyL0VKbDlSdTllTU9tbGVaaVQ5QjNlN1RvQy9kcDF3YXl1TCtKdmpnT3hKeWNPSi9KVFVhR3VoS214R0dNNzlzV1lEbjFoYWl4R2NYa1oxcVlmeHJuaUxMMnVjZTErUG1ZbGJNSHJ6a014d3NFYll6cjJ4Y2dPdlhDbThBb08zVHlIcTQ5Mnovbi91bGVKeUFTdk9RM0JtSTU5WVdJa1FzNkQyeWlzWitLdFBqd3RIUkh5M0hCME5MUENnOHB5ckxseUNCNlduZkNYRHIzeGxxcy9sbDNhSit6Ym9aV21oamV6N00vcDZmNHNHRFpzR0lZTkc2YjMvdE9uVDllcmxLVXVtemR2aGtRaUVYcWFtNXViYTIxWHFWUW9LaXBDWm1ZbTB0UFRrWnljakpTVUZLaFVLdmo0K01EUHp3L256NTlIVEV3TVltSmlJQmFMNGUzdGpZRURCOExIeDZmV0ZyVWJObXlBdmIwOVBEdzhjT0RBQVppYW1tTFBuajJ3c3JLQ2xaV1ZFSEM5dmIyMUZyS3FNblBtVEZ5L2ZyMVJuNzExNjlaYU55TktwUkltSmlZNGZ2dzRFaE1Ua1pDUUFKRkloQmt6Wm1EOCtQR29yS3hFWEZ3Y2poMDdodDI3ZHlNaUlnSmR1blJCWUdBZ0FnSUNoSnVzaElRRWRPL2VIYmR2MzhiR2pRcXk1aVFBQUJ0V1NVUkJWQnZScVZNbitQcjZJakV4RWZ2MjdjT0NCUXRnWW1LQ3BLUWtKQ1ltQ21NQk5IWHMvL3JYdnhBYUdvcTB0RFI0ZUhqZ3hvMGJPSC8rUEg3NzdUY2tKU1ZCcVZUQzN0NGU3N3p6RGthT0hBbXBWSXFKRXlmaTBLRkQyTGR2SC9idTNZdTllL2ZDek13TUhoNGU2TktsQzdwMTZ3WlhWMWRoQW5OR1JvYk9lbmxqWTJOTW1qUUpLU2twK1AzMzMyRm1ab2FiTjIraXJLeE1XTlczSldPUUp5SjZDa3gzSFlZUkR0NFF3UWgzeXU5amZmb1JKQlZuTnZnODl5dmtDTDIwRjhOdFBmR2E4eERZbThyd3puTXZvRk9yZG9pNy9UdmVkMzhKbG1MTjh2UXhoWmZ4MzJ1LzZ2MDB2WXBjcGNSL3IvMktVNFZwbU9MaWgyNXRIT0JuMHgwOTJ6cGhWdUlXcmZQWm1tcmExNzNtTkFUR1JpSW8xWlhZa1JXRFBUZmlVS2wrL0NkbWJTV3RNY1hGSDBQYWEzcUZYMzlRaE9XWDl1SG13MktrM2N1RnIyMFA5Ry8zSE1aMTdJYzlOelNCejdGVmV3Qi9kTGQ1bEpteHBzNVoxWWh4MFpOWHRTQ1FSQ0xCbTIrK3FSWGtGeTVjaUlTRUJLRTN2VlFxaGJ1N08wSkNRakJreUJDMGI2LzVHL0QzOThmczJiTng3dHc1bkRoeEFtZk9uRUY4ZkR5T0hUdUdOV3ZXMUxobVVsSVNybCsvanM4Ly94eFhyMTRWOW1uYnRxMVdGNWE2dlA3NjY3aC92M0dsWEZXMStHZlBuc1dLRlN1RVNiaUFacEp6MVVxM1ZUY2p4c2JHR0Rod0lBWU9ISWpTMGxJY08zWU1odzRkd29ZTkc3Qno1MDVzMzc0ZFlyRVlYYnQyaFl1TEM4ek56ZEdoUXdmTW5EbFQrRlpqeTVZdDZOQ2hBOExEdzdGanh3NUlKQks4OE1JTFdxSGF4OGNITzNmdWhMbTVPVFpzMklDb3FDZ0FtbDc3Zm41K0dEWnNHSHIyN0tuVkhVZ3FsV0xjdUhFWU8zWXNMbDI2aERObnppQTJOaGJ4OGZHSWo0OUhTRWdJM056Y2hCc1hHeHViT2x1cTV1Ym1ZdjM2OVFBMFpUeGR1M2JGaUJFakd2WHpOZ1JHNnJxK215SWlvanFOYTZJKzhyNDIzVEc3MjBnY3U1V003ekpPMWxsS005MTFHRVk2OU1UcUs0ZHdzdUJTcmZ1Wkdvc3hvZE1BZUxkMXdvTGtTS2loeGpMdlZ5RTJNc2FtMzMvRnhidTFQeDFzWTJLR3JRTm5JcXVzRUhPU3ZxdHo3RDNiT21GUzUwR0l6RDZqOVdUZndhd3QvdFByVFVoRW1tZEdhZmR5c1M3OTV6cmJaSDdUZndiYVNjeXg2TUl1cE56TnFYVy90cExXV09yMUt0cEwyMkRQalRqc3l2NGZLdFIvOUxrZlpOME43N3RySnIvOWN1c2lUaFpjd3N5dVFiQXpsZUdUaTd0eHZpUWJBNjI3UWw1WmpnY1Y1YWhRVjJLVVF5LzQyL2JBbFhzMzhWRnlSSjJmdWFIMkRIbS9TYzlYbjg4Kyt3eERodzdWV2luMVdaQ1FrSUNrcENRNE9qckN4Y1VGcnE2dXRaWnFWS2RVS2hFZkh3OWJXMXU0dXJycWRTMlZTbFdqYmVXZlJhVlM0ZXV2djBiYnRtM2g1T1FFTnplM0JrMXNUazFOeGYzNzk5Ry9mLzhhMnlvcksvWDZtZFdtcUtnSWUvYnNRZCsrZmVIaDRhR3pOV2RkN3QyN2g3UzBOUFR0MnhjaWtRaHF0UnFWbFpWNm42YzVmeS9OZ1Uva2lZaWVBaWNMTHVGcWFWNjl2ZUFiUWw2cHhQYXMwOWllZFZwNDc1T0xQK0IraGJ4UlQ4TWZkYTQ0UzJkcGprSlZJZlNkMzVaNUNqL2RUR3F5YXhhWGwrR3psQjhnRVprZ3E2eXd4dll6UlZmUVB0TUNienI3WXJpZEo0YmJhVHFIbEZZOFJNci85NVIvMVdrd09wclY3T29SVTNpNXljWkpmNjQrZmZvOFZndE1zVmdNSHgrZkJoM1RuR0ZSSkJMcGJLbXByeDQ5YWwrdHVURWhIZ0NzcmEwYlZUNWxZV0doZFlOaFpHVFVvSnVCWnluRUF3enlSRVJQamFZTThiVzVxNngvQ2ZxbWNsdFJpcFZwQjFDa3VQZEVQbHQ5NTl4N0l4NVhTL1B3TjhlQmVLNk5IVXFWY216OC9aanc1UDUvaFZmZ0tldXNLZU5YYTM0MmlYY3ljZlJXY3BPUGxZam9TV0JwRFJGUkl6UlZhUTIxYkN5dElhSW40ZG42L29HSWlJaUlxSVZna0NjaUlpSWlNa0FNOGtSRVJFUkVCb2hCbm9pSWlJaklBREhJRXhFUnRTRFoyZGtBTkFzRUVWSEx4aUJQUkVSRVJHU0FHT1NKaUlpSWlBd1FnendSRVJFUmtRRmlrQ2NpSWlJaU1rQU04a1JFUkVSRUJvaEJub2lvRVo1clk5L2NRNkNuSFA5R2lPaEpZWkFuSW1vRTU5WTJ6VDBFZXNyeGI0U0luaFFHZVNLaVJnaTA4NFFJUnMwOURIcEtpV0NFSVB2bm0zc1lSTlJDTWNnVEVUVkNseloyR0c3SG9FYTZqWFRvQ1JkejIrWWVCaEcxVUF6eVJFU05OTmxwRU5xWW1EWDNNT2dwWXlVeHg2dE9nNXQ3R0VUVWdqSElFeEUxa29XNEZiN3FNeFg5Mm5WcDdxSFFVNktQbFF2VzlBNkdtYkhrVDcrMnJhM21HNEJidDI3OTZkY21vaitYU1hNUGdJaW9KVEFYbStKZjNjZmlSSDRxa29vemtWMVdpSndIdDV0N1dQUW42dFNxSFJ4Ylc2TlhXMmNFMkhvMDJ6aE1UVTBCQUhLNXZObkdRRVIvRGdaNUlxSW01Ry9iQS82MlBacDdHRVJFOUF4Z2FRMFJFVkVMSTVWSytVU2U2Qm5BSUU5RVJOVEMyTm5aSVQ4L3Y3bUhRVVJQR0lNOEVSRlJDeU9WU2xGU1V0TGN3eUNpSjR4Qm5vaUlxSVd4czdQRDNidDNtM3NZUlBTRU1jZ1RFUkcxTURLWkRBQmJVQksxZEF6eVJFUkVMVXpuenAwQmdIWHlSQzBjZ3p3UkVWRUxJNVBKSUpWS2taV1YxZHhESWFJbmlFR2VpSWlvQmVyV3JSdXVYTG5TM01NZ29pZUlRWjZJaUtnRmNuTnpnMEtoUUhKeWNuTVBoWWllRUFaNUlpS2lGcWhidDI2d3RMVEV5Wk1ubTNzb2VsR3BWRS84R25mdjNrVktTa3FERjh1cXFLaEFhV2xwcmR0TFNrcFFXVmxaNzNucU9rZDFHemR1UkhoNHVGNzdIajU4R0wvOTlwdGUrMVk1ZWZJa2poMDdWdVA5M054Y3JRblNsWldWU0VsSmVheFdwZzhlUE1CWFgzM0ZDZGRQR0lNOEVSRlJDK1hsNVlXN2QrOGlPenU3dVlkU3B4MDdkbURHakJtb3FLaDRvdGRKU2tyQ25EbHprSnViMjZEalltTmpNV0hDaEZwdmlwWXVYWXJKa3lmWGVUTnk2dFFwVEo0OEdTa3BLWHBkTHpFeFVhK3gvZmpqanpoeTVBZ0FJREl5RWprNU9mVWU4L1BQUDJQLy92MDEzZzhMQzhQWFgzOHR2TDUvL3o3bXpKbURoSVNFV3MrbFVxbVFtcHFLUzVjdWFiMHZsOHV4Wjg4ZUZCVVZDZStwMVdwVVZsYlcrKy9QdUtscktVeWFld0JFUkVUMFpQVHYzeC9KeWNrNGN1UUkzbmpqRFppYW1qYjVOWEp6YzdGbnp4NGtKaWFpc0xBUVptWm1jSEZ4d2FSSms5Q3paMCs5enVIcTZvcnc4SERzMjdjUDQ4ZVBCd0JrWkdRZ0l5TkRyK09IRGgwS2lVU2k5VjVrWkNTY25Kd3dZTUNBaG4wZ0hZNGZQdzZwVklxK2ZmdlcyRlphV29yazVHUUVCZ1pDSktyOSthaWJteHVrVWlrV0xWcUUxYXRYQzUyRkdrc2lrYUNpb2dKS3BSTFIwZEg0OGNjZnNXTEZDamc3T3d2N2xKZVhRNjFXUXlxVk5zazFjM056a1p5Y2pQajRlSnc3ZHc1bFpXWG8wYU1IVnE5ZVhlZHgwZEhSV0xwMGFiM245L1gxeGNLRkM1dGtyQzBkZ3p3UkVWRUxaV3BxaXFDZ0lIei8vZmM0ZXZRb1JvOGUzZVRYMkxkdkgzNzk5VmU0dTd2RHc4TURlWGw1U0VwS1FsSlNFdWJObTRjUkkwYlVlNDRCQXdiQTNkMGRGeTVjRUlKOFRFd010bTNicHRjWSt2ZnZyelBJKy9uNTZRenkwZEhSdUhqeFlvMzNyYTJ0TVhqd1lBQ2FKODBLaFFLbHBhVTRlL1lzWG5qaEJSZ1pHZUhodzRjQU5Ldm5pa1FpbkRoeEFpcVZDcjE2OVVKaFlXR05jOHBrTW9qRll0alkyT0RqanovR3ZIbnpNSC8rZkt4YnR3NXQyN2JWNi9QVlJTcVZvcUtpQW1LeEdDdFhyc1FISDN5QWVmUG00ZHR2dnhYV0UxaThlREhLeTh1eGF0V3F4N3JHNzcvL2p2ejhmS1NscFNFdExRMzM3dDBEQURnNk9pSWdJQUI5K3ZUUjY2Yk4wOU1USDMvOGNiMzd0Vy9mL3JIRytTeGlrQ2NpSW1yQnVuWHJodWVmZng3SnljbXd0YlZGLy83OW0vVDh3NGNQUjNCd01GcTFhaVc4RngwZGpjOC8veHc3ZHV5b004aWZPM2NPTjI3Y0FBRDQrUGlnZGV2V09IRGdBQndjSERCKy9IaTgrT0tMQUlDalI0OGlQRHdjb2FHaFdrK3lJeUlpOE5OUFA5VUk4ZldKaW9yUytmVGN3OE5EQ1BMWjJka0lDUWtSdGgwNmRBaUhEaDBTWHE5ZnZ4NWR1M1lWM2dzTkRkVjVyYXI5QUtCSGp4NllPblVxZnZqaEI1U1dsalpKa0pkSUpGQXFsUUNBTm0zYUlEUTBGQ2RQbmhSQ2ZIMktpb29RRXhNai9MK3NyQXg3OSs0RkFQVHAwd2VBcG54SEpwT2hTNWN1ZU9tbGwrRG01Z1ozZDNkWVdsb0NBTXJLeXZEM3YvOGRjK2ZPUlhGeE1WUXFGY3JLeWdCb2ZzZUZoWVV3TnpkSDM3NTlZVzF0M2VqUFRIOWdrQ2NpSW1yaGdvS0NrSitmajZOSGp3SkFrNGI1cXBCYTNkQ2hReEVhR2xydjVNN2p4NDhqT2pwYTZ6MjVYSTRoUTRhZ2QrL2VhTjI2TlFBSUpTRzJ0clphVDJ0TlREUXhwcUZCZnMyYU5YQjFkZFZyMzVFalI2Sjc5KzdDNi9UMGRLRysvTnk1YzdoMjdScis5cmUvb1VlUEhsckh4Y2JHNHZEaHc4SVlxMHlZTUFFQkFRRm8xNjVkZzhaY0cxTlRVOXk1Y3djQW9GQW9oUEttalJzM0lpc3JDNTk5OWxtZHgrZmw1V0h6NXMzQzhVWkdSc0xycXAvUjdObXo4WmUvL0tYV2MyUmxaU0UzTnhjVkZSWDR6My8rbzFYbkhoa1pDWkZJQkVkSFI1MmxTZFE0RFBKRVJFUXRuS21wS2Q1NDR3MGNPWElFUjQ4ZXhaVXJWekI2OUdpOW45bzJWRjVlSGxRcUZicDE2MWJuZnZQbXpjTzhlZk9FMXovLy9ETldyVm9GZjM5L3JmM0t5OHNCb0VhTnQxS3BoSW1KQ1l5TWpKcG81RFY1ZW5waStQRGh3bXN6TXpNaHlHL2Z2aDN0MnJYRGxDbFRJQmFMdFk2cjZ0YnlhSkEzTWpKcWRJaXZyS3hFYm00dU1qTXprWitmajl6Y1hBUUhCK1Btelp0UXE5VVFpOFZ3ZEhTRXM3TXpGQXBGdlovdndJRURBRFMvRHdzTEN5eGV2QmlBcHJ4SUxCWWpMUzBOTDc3NElveU5qV3NjWHpXcFZTS1J3TjNkWFhpYWYvandZWVNGaFdINTh1WHc4UEJvMU9lbDJqSElFeEVSUFFOTVRVMHhac3dZeUdReXhNYkdZdE9tVGZEMjlzYnp6ejhQT3p1N1JwOWZwVkxoM3IxN3VIVHBFalp2M2d4TFMwdXQwcFQ2M0w1OUcxOS8vVFg4L2YweFpNZ1FyVzFWWWRUTXpFenJmYVZTMldRVE9Cc3FMaTRPRnk1Y3dKdzVjMnFFZU9DUGRwb1NpUVFwS1NsYUxTSnRiR3d3ZXZSb1pHWm02dXp6Zi8vK2ZTaVZTaUVVVjlldlh6OUVSRVFJbldyRVlqRkVJaEY4ZlgzaDdPd01GeGNYZE96WXNjNkp0L29TaVVRWU8zWXNkdS9lalY5KytVWG5OeDhLaFFKcXRScHZ2ZldXMXUvbjBVNDNWWE1OOU9YczdLenoyeDdTeGlCUFJFVDBEUEgxOVlXWGx4ZE9uanlKMk5oWXhNYkdRaXFWd3MzTkRUS1pESmFXbHBESlpKQktwWG9IL0NWTGxtaTFaZ3dJQ01EYmI3OE5LeXNydlk2dnJLekVraVZMSUJhTDhlNjc3eUkrUGg0N2QrN0V2Ly85Yjhoa01xRkU1OUVnWDE1ZUxvVG96TXpNR2pjT0J3OGV4TUdEQjJ0Y2I4YU1HWFdPWjgyYU5mVjIrT25UcHcrY25Kemc0T0NBZ3djUFl0U29VVFUrRTZCNUlwK1hsNGN6Wjg0QUFBb0xDK0hzN0l6Um8wY0xOejJQa3N2bFdpVXUxYlZ2M3g3anhvM0RpQkVqNE96c2pLaW9LUHo0NDQrWU1tV0tzSTlLcGNLK2Zmc1FGQlRVNkU1RklTRWg4UGYzeDgyYk4zVzJoUlNMeFhCMmRrYUhEaDJFOThyS3lvUWJsNEtDQXFTbnAwTXNGbVBkdW5WYXg2cFVLdUYzK09qVC9na1RKakRJNjRGQm5vaUk2Qmtqazhrd1pzd1krUHI2SWpzN0c1Y3ZYOGJseTVkcmxHRzgvUExMOVpiSEFFRGZ2bjFoWVdHQk8zZnVJRE16RThlUEgwZG1aaWJtejU4UEp5ZW5lbzlmczJZTlVsSlNNRzNhTkloRUlvU0ZoY0hHeGdZV0ZoWUFOTUhRMU5TMFJwbUtVcWtVbmhKYldWbGg2dFNwZFY1SHFWU2lvcUtpeGczQm8yeHNiSVRPTExVUmlVUVlQSGd3Tm16WWdLaW9LTWhrTWd3YU5FanJXb0FtNkFZR0JpSXdNQkFBOE9HSEh3cWRiMGFOR2xYakJnQUFwa3laQW5OemM2eGR1N2JPTVFDQXBhVWx5c3JLb0ZRcWhadWFQWHYyWU9QR2paREpaUEQxOWEzM0hOVXBGQXJFeE1TZ3ZMd2NBUUVCS0Nzcmc3MjlQZXp0N2VzOFRxVlNDZDhDL1BycnI1REpaQ2dvS0VCVVZCU3lzN094ZVBGaW9ZU25TdFhOMTVJbFM5Q3JWNjhHalpNMEdPU0ppSWllVVRLWkRES1pERjVlWHNKN3QyN2RFZ0s5cmEydFh1Y0pDZ3BDVUZBUUFNMmlQeWRPbk1DeVpjdXdZTUVDYk42OHVkYW53bXExR2hzM2JoUTZ2MFJHUmlJdUxnNEtoUUx6NTg4WGd1SHQyN2QxZG5oUktCUkNrTGUwdE1Ta1NaTzB0aGNVRktCOSsvWkNEZjNXclZzUkVSR0Jnd2NQMWp0QnRpcklMMSsrSE11WEw2OTF2Mm5UcHVIaXhZdFl0bXdaMXE1ZEs5eTRWRDJSMTFWMjA1U3FKdjhXRkJTZ1E0Y095TW5Kd2JmZmZvdUFnQUM5UW54RlJRVXVYNzZNYytmTzRmcjE2eWdwS1VGOGZEd0dEeDZNZ0lBQVRKMDZGYmR2MzY3M1BKczJiWUt6c3pNcUtpcXdhOWN1QkFRRUlESXlFdE9uVDBkVVZCUldyRmlCclZ1M29yaTRHRFkyTmpycjdRc0tDbUJqWTlQd0g4SXpqRUdlaUlpSUJJMnRsemN5TWtKQVFBQmlZMk54L1BoeHhNYkcxaG9vVjYxYWhTTkhqbURTcEVtSWpJeUVoWVVGTGx5NEFHOXZiNkcxSWFCcEJhbXJ6S0s4dkx6V0d2bnM3R3pNblRzWGd3Y1B4cHc1YytvZDk4V0xGK0htNWxZamVOZlZ0UWJRQlBWRml4WWhKQ1FFbjMzMkdkYXZYdzlUVTFQaGlYeERPK28wVkZWSlMwNU9qakJSMWNyS0NyTm16ZExyK09QSGoyUGx5cFVBTkw4N1YxZFh2UHZ1dTNCM2R4ZjI4ZlB6dzVneFkzUWVuNWFXaGsyYk5nbXY5Ky9majVLU0VnUUdCaUl5TWhMR3hzWll1SEFoOHZMeUlKVktzV0RCQW5UbzBLRkdONTNrNUdSOCtPR0grUFRUVDV1OFJXcEwxdmlaRUVSRVJFU1BxRnBadEtDZ29OWjlsRW9sM243N2JieisrdXNBZ0hIanhtSHUzTGxJVFUzRnpKa3pVVkpTZ3F5c0xKU1VsT2pzZkNLWHkzVUcrWnMzYitLZi8vd25WQ3FWenRLVlI4WEV4T0Q5OTkvSGwxOStXV09icDZlbjhJMURVRkNRMXJjWFZlenQ3VEYxNmxSY3YzNWRhUEZaWGw0T0l5T2pHdVZBVGExang0NlFTQ1JJVFUzRjRzV0xjZWZPSFh6eXlTZEM2ODc2dUxxNklqZzRHTjk4OHcwOFBUMWhiMitQSGoxNmFFMld0YmEyaG9lSGg4NS8xVXVubEVvbHRtN2RpbEdqUnNIYzNGeDR2NnFMVG14c0xISnljb1J2YjZyejhQQ0FqWTBOdnYzMlc2alY2a2I4Uko0dGZDSlBSRVJFVFM0bkp3Y0E2aXlWbURWckZscTNiaTIwbHdTQUYxOThFVTVPVHNLaVJ0OS8vejBBVFcvNlI4bmw4aHF0SERNeU1yQmd3UUlvRkFxc1dMRUN6ejMzWEozajNMVnJGelp2M2d3ckt5dTgvUExMZW4rK1I0MFpNd2IyOXZiQzArVHFaVDlQa2tna1F2ZnUzYkZyMXk2SXhXSXNXN1lNTGk0dWVoL3Y2dXBhYjAvOWdvSUNKQ1VsNmR4MjdkbzE0Zjlpc1JnZUhoNllQSG15VUZwVVhVUkVCQndkSGJYbUVsUXhOamJHNU1tVHNXclZLcHc0Y1FJQkFRRjZmNFpuR1lNOEVSRVJQWmFpb2lJa0ppWWlNREJRNndsdWJHd3Nmdm5sRjFoWVdBaXJnd0thY0orWW1JaWdvQ0NZbVpuVit0VFkzZDBkN3U3dUtDa3B3VTgvL1lRQkF3Wm9kVVdwOHZEaFE2MG44Z2tKQ2ZqMDAwL1JxbFVyaElXRkNkOEs2SktmbjQvVnExY2pJU0VCWGJ0MnhlTEZpeHRWbjIxa1pLUlZFbExidHdYVnFkVnFIRDE2RkdLeCtMR0RhM1oyTm9xTGk2RldxekY3OW14NGVub0syN1p2MzQ1Ky9mcWhmLy8rcUtpb2VLenpBOENaTTJjUUZ4ZW5jOXVqZ1gzUm9rV1FTcVhDSWxWVlltTmprWmFXaGc4Ly9MRFd2ditCZ1lIWXNXTUh0bTNiQmo4L3Z5WnBvZG5TTWNnVEVSSFJZMUVvRlBqaWl5OFFIaDRPVDA5UFNDUVNYTDkrSFdscGFaQklKUGpvbzQrMHd2cnk1Y3R4NWNvVmxKU1VJRGc0dU43enIxbXpCa3FsRXRPbVRkTzV2YlMwRksxYXRSSmVKeWNudzliV0ZrdVhMdFZhQWJaSzE2NWRNWFRvVUh6MzNYZll2MzgveXN2TE1XSENCTHoxMWx0TlBpbTFyS3lzenU0NDZlbnBXTGR1SGRMUzBqQjc5dXdHbjEraFVPQ0hIMzdBOXUzYjBibHpaOGhrTW1Sa1pBamIxV28xSWlJaThPREJnd2IxODlkbDNMaHhlUHZ0dDNWdWk0K1B4L3o1ODRYWHVtNWVWQ29WTm0vZWpNNmRPMlBZc0dHMVhzZlkyQmpqeDQvSCt2WHJFUjBkemFmeWVtQ1FKeUlpb3NmU3ZuMTdUSnMyRFNkUG5rUkNRZ0llUEhpQWR1M2FJU2dvQ0JNblRrU25UcDIwOXZmeThrSk9UbzdXUk1yYVJFWkc0dlRwMDNqbm5YZlF1WFBuR3Rzek16TWhsOHUxSnVkT25Ub1ZreWRQMXRrbEp6MDlIYkd4c1lpUGo4ZkRody9ScTFjdmhJU0UxRnRXRWhZV3BsVTdyNnRrNUZGS3BSSlhyMTZGZzRORGpXMEZCUVVvS0NqQXpKa3o0ZWpvaUpVclY4TGIyN3ZlYzFaMzRNQUJiTisrSGFXbHBYajExVmZ4eWl1djRNU0pFd2dMQzBOZ1lDQmNYVjF4NjlZdEtKVktuVC9yNHVKaW5UY1pWWFg5VFMwMU5SVTNidHpBd29VTHRaNnl5K1Z5QU5DNjVvZ1JJN0J0MnpZa0p5Y3p5T3VCUVo2SWlJZ2VpMFFpd2NTSkV6Rng0a1M5OXA4K2ZUcW1UNTllNzM1VmRldC8vZXRmTVc3Y09BQ2FzcGtEQnc2Z2RldldFSWxFd3NxaFBqNCtXc2RXaGZpN2QrOGlMUzBOaVltSitPMjMzM0RyMWkySXhXTDQrUGhnL1BqeGV0MU1BTUNBQVFPMHduNVdWaGFpbzZPRjErWGw1UWdORFlXTmpRM016YzBoRW9rUUZ4ZUg0dUppdlBUU1Mxcm5Ta3RMUTI1dUxpUVNDYVpPbllvSkV5WTgxbVJZQ3dzTDlPclZDOEhCd1VLTDBNREFRS1NrcEdEKy9QbjQ2S09Qa0pXVkJaRklCQzh2THh3K2ZCalIwZEV3TXpQRHZYdjNjTzNhTll3ZVBScUFabUp3UkVRRUZBb0YwdFBUdFRyMFZJbUtpc0srZmZ0MGprWFhJbEdQOHZUMFJFUkVCR1F5R2M2ZVBZdjA5SFMwYXRWS1dPbTFlcHRUVTFOVGJObXlSVmhEZ09yR0lFOUVSRVJQalJzM2JtRC8vdjE0ODgwMzhkcHJyd252VzFoWUlERXhFVXFsRW1xMUdyYTJ0bmp2dmZlRUJhdkt5OHV4WmNzVzVPVGtJRHM3RzdkdTNRS2dLZlhvMmJNblhubmxGUXdlUExqQkFkSEh4d2ZEaHc4WFhwODZkVW9yeUVza0VseTllaFV4TVRIQ2V5WW1KaGcrZkhpTnliUHU3dTRJRGc2R3Y3Ky96cWYxK3ZMMTlkWFowdk85OTk3RDd0MjdFUllXaHVMaVlyeisrdXV3c0xDQWxaVVZpb3VMY2Z2MmJSZ2JHeU13TUZEb0ZHUnVibzZNakF5b1ZDb01IanhZNTRUZmZ2MzZDUXRhUGVyYXRXdUlpSWlvZDh3eW1ReUE1aHVKSFR0MkFBQmF0V3FGU1pNbTFmaFpNTVRyejBqTkhqOUVSRVQwRkttK1NtaERMRnEwQ1BmdjMwZW5UcDNnNHVLQzd0Mjd3OFhGNWJHZWVsZFVWS0NvcUFneW1heldCYTJxcTZ5c2hFS2hnRktwUkpzMmJUaFJzeDVxdGZxSmxQRThheGpraVlpSWlJZ01FRzhYaVlpSWlJZ01FSU04RVJFUkVaRUJZcEFuSWlJaUlqSkFEUEpFUkVSRVJBYUlRWjZJaUlpSXlBQXh5Qk1SRVJFUkdTQUdlU0lpSWlJaUE4UWdUMFJFUkVSa2dCamtpWWlJaUlnTUVJTThFUkVSRVpFQllwQW5JaUlpSWpKQURQSkVSRVJFUkFhSVFaNklpSWlJeUFBeHlCTVJFUkVSR1NBR2VTSWlJaUlpQThRZ1QwUkVSRVJrZ0Jqa2lZaUlpSWdNRUlNOEVSRVJFWkVCWXBBbklpSWlJakpBRFBKRVJFUkVSQWFJUVo2SWlJaUl5QUF4eUJNUkVSRVJHU0FHZVNJaUlpSWlBOFFnVDBSRVJFUmtnQmpraVlpSWlJZ01FSU04RVJFUkVaRUJZcEFuSWlJaUlqSkFEUEpFUkVSRVJBYUlRWjZJaUlpSXlBQXh5Qk1SRVJFUkdTQUdlU0lpSWlJaUE4UWdUMFJFUkVSa2dCamtpWWlJaUlnTUVJTThFUkVSRVpFQllwQW5JaUlpSWpKQURQSkVSRVJFUkFhSVFaNklpSWlJeUFBeHlCTVJFUkVSR1NBR2VTSWlJaUlpQThRZ1QwUkVSRVJrZ0Jqa2lZaUlpSWdNRUlNOEVSRVJFWkVCWXBBbklpSWlJakpBRFBKRVJFUkVSQWFJUVo2SWlJaUl5QUF4eUJNUkVSRVJHU0FHZVNJaUlpSWlBOFFnVDBSRVJFUmtnQmpraVlpSWlJZ01FSU04RVJFUkVaRUJZcEFuSWlJaUlqSkFEUEpFUkVSRVJBYm8vd0FSK3lSK2ZvVXRyQUFBQUFCSlJVNUVya0pnZ2c9PSIsCgkiVGhlbWUiIDogIiIsCgkiVHlwZSIgOiAibWluZCIsCgkiVmVyc2lvbiIgOiAiIgp9Cg=="/>
    </extobj>
    <extobj name="ECB019B1-382A-4266-B25C-5B523AA43C14-2">
      <extobjdata type="ECB019B1-382A-4266-B25C-5B523AA43C14" data="ewoJIkZpbGVJZCIgOiAiMjY2MDY1Mjk3MTIyIiwKCSJHcm91cElkIiA6ICI5OTg3MDA1NTIiLAoJIkltYWdlIiA6ICJpVkJPUncwS0dnb0FBQUFOU1VoRVVnQUFCRGdBQUFIZUNBWUFBQUIrTmJ1M0FBQUFBWE5TUjBJQXJzNGM2UUFBSUFCSlJFRlVlSnpzM1htY0hWV2QvLy8zNTFSdldRbGhVVFFLamoyVDBFbHVWOVhGZlVHSDd5Z3FLaWdLZ2p1b3FMaUxJcmlnamlNL2RSQVZRVlJFUmxGRVJnVkdSNEh2bDNGZnUrcDJKOFFnakVZTklsdVFrSzNUdCtyeit5TzN3ODNsZHRKZ3VqdWRmajBmajM0a3QrcFUxYWxUL2ZuYzZsTlZweV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TJDdjA5ZlYxVGRXMjR6ZytwSG43eTVZdGU4aDRsa3VTNU9BbFM1YnMxem85VGROS3RWcmRaN3piVDVMa2dFcWw4cmp4bG05V3FWUWUxZHZiMnoyT29oMlN3b1BaeHQvcndiWnZ0VnJkcDFxdFBycDFlcVZTZVZTbFVsbTBPK3VJcVVjT0lBZTBJZ2ZNRE1RK3NkK0syQWVBaVRVbFh3b3pUWGQzOTdsSmtyeTdkWG9jeHd1U0pGbVZKTWt0dmIyOTgzZTJqa3FsOHJna1NXNm9WQ3FMSDhpMlF3aFhkWGQzdjBtU2tpUTV2S3VyNjNmVmFuWDJycFl6czNObno1Nzl2cGJKa2J0ZjYrN0hQNEFxSE4vUjBmSGRwVXVYTG53ZzlaYWtLSW91bXpkdjNwZDNWYTYvdi84RlNaSjh0OTI4TkUyL2thYnB4amlPbjdTemRjUnh2Q0JOMHhWeEhCLzlRT3I0WU51M0tJcFhsbVg1bjYzVG95ajZSQlJGSDM4Z2RjQ2VqeHhBRG1oRkRwZ1ppSDFpdnhXeER3QVRxMk9xSzdBMzYrdnI2K3JxNnBvdDZmQ3lMTjhXeC9HQ3NpeEhob2FHTmk1ZXZIaWVtVjBwNld4SmMrYk5tM2RaYjIvdk1UZmZmUE53dTNVTkRRMzlNazNUNzBWUmROWGl4WXNQdS9IR0crL2QxZmFyMWVvU2R6OTBlSGo0MHNha1U5ejk2MW1XYmRyWmNzdVhMOS9YM1o5VkZFVi84L1FrU1o1dVp2UFdyMS8vOWZHMWdKVG4rUVZwbXI2bXM3UHpDRW5mYkZlbXQ3ZTNlNTk5OXBuWE9yMG9pcmVIRUw2YnB1bFR6T3kzTGJOSEJnWUc3bzNqZUg0STRRaDMvM1VjeHd1aUtQS0JnWUY3SkNsTjAwOUt1cWRlcnorbG82UGphOHVXTGZ1WGxTdFgvcmxkSFdxMTJ0K1NKRG5UekM2TjQvZ3B0VnF0dHF0OWU3RHRLMGxtZHFLN2Y3YWxIZWFiMlpGbFdUNmdreXpzdWNnQjVJQ3hrQVAyYnNRK3NUOFdZaDhBSnBaTmRRWDJaa21TSEd0bTc1ZjBhRWtySktrc3l4OUdVZlRaUnUvOVJYbWVmNjVSOWhObWxtN1pzdVdFVmF0Vy9YV01WVnFTSk5kS3VpSFA4N2ZzYXZ1TkwvaUhaMW4yNGlSSkhpYnBENUpjVXIxZCthSW9IaEpGMFJmTjdQbVNacm43UmtreXMydXpMRHNtVGRQTEpCM1h1cHk3WHlqcGQ1SSsxTGJTWnNIZHkzYnozUDJsa2hhWTJaY2tiZDNWUGpYV0Ywa2FHQmtaT2FHenMvTnJrZzV6OTl6TUNuZS85KzY3NzM3dXZ2dnVlNkdramp6UFh5YXBUTlAwR0VrZkw4dnlKYlZhN2RkanJUdEprdmViMmRGWmxqMUdVckd6ZWp5WTlnMGh2TUxNUG1abWN5UnRkdmZTekxaa1diWi9raVNubU5rRmJSYTlNY3V5SmVOcEcreFp5QUdOU3BNREpKRURaaEppdjFGcFlsOFNzUThBazRrT2pnbVdKTW54a3A2YjUvbUpraFRIOFlsbTlrbEpkNXZaM1MzRk95UWRMT2tqV1phZDIyNTlhWnErVHRKbkpTM1BzcXoxcXNaMnZiMjk4K2ZQbi8rbnNpeFByTlZxMzAzVDlLdVNPaVdkMlZxMkxNdW5oUkErbW1YWlE1TWsrVTkzdjFIU0JaSmtaaTgzc3llYTJXdkxzcnhKMHBOQ0NHdEdsM1gzejdyNzdaczJiVHFqdTd0N0gwbUtvdWc4ZC85OVdaYm50RzRyaXFMUFNycTlLSW9QU3RLNmRldnUybi8vL1k4enM1UHpQSC95V1B2VExJN2prME1JSjJkWjl2aSt2cjZIZG5kMy95YlA4MFdTMU4vZi85Z29pcjRvYVI5SmQ2anBaTVBkZzZSZVNaY1ZSWEhhME5EUXh0WjFWeXFWeFIwZEhhdkxzbnh0clZiN3d1NXUzelJOMytUdXg3ajdLeHAxK3FjUXdsVjVuczlLMC9TM2tzNHpzOHVhbGozQnpGNlRaZG55OGJRTjlqemtnQjJSQThnQk13V3h2eU5pbjlnSGdNbkFJeW9UN3doM3Z6WkprcStIRUU0cXkvS05razdldW5YclR6bzdPM2Q0N25iejVzMTN6WjQ5KytsbTlvaWRyTzhGa29ZbGZVRFNtTS9DenBzMzd6UnQrNUxmR01meEU5MzlXRE5ibG1YWnpjdVhMLytIenM3TzA3TXNlNjBrSlVueW9iSXN2NkxHRlFzenV6dlA4eldTbEticE9ra3F5L0lEWm5abGxtVy9hZDVPa2lSMVNWc2J0OHplMjVqMmZUTTdmbWhvYUcxcnZaSWtTYzNzemMzekRqend3SHZjL1kvVmFuWC9vaWlXN1dUZkZVWFJqV1ZaL2szU0drbnE2dW82UXRKMWNSei9heFJGRjd2N0taSyt0V1hMbGs5MGRYWHQzN3lzbVcwTUlleFhsdVhyMjUzY1NGSUk0UVdTTm9VUTN0dlgxM2ZKcWxXcjJsNVYranZiZC9ObysxWXFsYm1OTWk5MTl6bjMzbnZ2RjVwdlU0N2plTE9aamV2S0Z2Wlk1SUFkeTVNRHlBRXpCYkcvWTNsaW45Z0hnQW5ISUtNVHpNeWU0ZTdYU25ydXdNREFwcTFidHg3bDdnZDJkbmErUU5ML2tiUzBWcXY5Y2ZQbXpYYzFUaElPMjdScDAyWHQxdFVZMWZ5ZjNmMFY3bjVNbXFhSHRpdFhyVllmS2VsdGFseTlLSXJpcjJiMjVpekxicGFram82T2hkcDJvalJheC9sbTlzV2Q3WWU3LzliZFA3bDgrZklkcmlRMGJoZmQ0Ym5ob2lpK1pXYVBheDBsdlBFczdUNWJ0bXk1dG5sNmxtWGZ6dlA4eExJc2w0WVFQdEh1eDh3dUN5RmM3KzVINW5sK1JaWmx4MHRTQ09GSVNUOHdzeWVYWmJsdmxtV3ZsblJ6VjFmWDhZMzIvVCsxV20zTjVzMmI3OHJ6L0U1M1AweFMyL1p0N00rTDNmM0RramIxOVBTOGFyTGFWOUtka3Q0NmYvNzh4N2JVSjNMM3RzOWxZM29nQjl5SEhMQlQ1SUM5RExGL0gySi9wNGg5QU5pTjZPQ1lRRW1TOUV2YVBESXlVcGlaTlc2bmZGUUk0ZjJTNmlHRWg1alphWEVjN3pObnpweGNrc3pzaEo2ZW52c051Q1ZKczJiTk90bmRiOHJ6L0FwSjMzRDMxbEhPSlVudS9nVkozNWYwUjBsYXNXTEY3N01zKzN5U0pNYzJuaFhkTGszVFo1clpPL004WDlVMGVYYTFXdDIvV3EzdTcrNXpKS2xXcTMxQ1VsOW5aK2MxalMvNFVWMW10c01YOE5EUTBPM3UvazEzYngwNS91M3UvdFZWcTFadGFGZnZQTTkvbUdYWlljMC85WHI5YUVtWm1XMG95L0tWV1paZDByUklrSFJrV1paRGpYcnN0M2p4NG5tU3pwWFVKYW5ldUIxWXMyZlAvbkdsVW5tNHV6L04zZHVPUkYrcFZCNW5ac3REQ0plNCs4ZmQvZlIyci9qYkRlM2JPZHErWnJhZ3NlLy9YWmJsYW5mL1hoekh6MjV1WDdXY1FHTDZJQWVRQThnQk14T3hUK3dUK3dBd05lamdtRUJsV1M2VTFOSFQwL01UZDUvVjA5UHprN0lzbjY1dGcybXRrZlNYOGE2cjhacTEwODNzL01hNi85WE1qbzNqK0RHdFpkMjlhM2g0K05UbWFaVks1VUJKWHpXejFuZllQOWZkV3djSGUzZFpsbXZLc2x5anBvSEQ4ankveU4ydmNmZXJtMTZGMXRudUNzUEl5TWlaN3Y2U0pFbWVLa2x4SEQ5SDBoRWhoQStQZDUvVE5PM3Q2T2o0bmFUZnJsKy9mbW10VnJ0RTB2YkJ5cXJWYW8ra2U2SW91dExNRW5mLzRwdzVjOTR1U1NHRVAwbGFZMlp0Qnpkcko0cWlqN243ZHdZR0JtNE5JWHpGek1yUlY4QTEydzN0ZS9obyswWlJkTTNveE1IQndSdk03TTBoaE11YXJzNTF0cDVBWXZvZ0I1QURSQTZZa1loOVlsL0VQZ0JNQ1RvNEp0RGc0T0QxV1piMVpsbldLMmxUbG1XOVpWbCszOTNubTlsUmtwNDYzblYxZDNlLzM4eithbVlYTnRiOU8zZi9VZ2poYzJvWlMrV09PKzU0ZHV0STdDR0VreVJkMzJaZ3NuTWxIVk90VnB0SDZmNUFudWR6OHp5ZmEyYnZhQzVjRk1VYkpNMXg5NDgxSm5XcHplam5LMWV1L0xPWnZkUE0vak5Ka2hlYTJWZkxzbno3d01EQXJhMWxreVJaa3lUSmh0WWZTVVBhTnByN2grZk5tM2RYNi95aUtCNDcycjd1L2t0SngyUlo5a0ZKY3Zkbk50cTRjMWR0SzBseEhCOHQ2ZkZtZHJva0RRd01qTGo3bVpMT2FybGl0VHZhOTdyUjlxM1g2enZja3BwbDJjV1N2cWR0dDlFR2QrOXlkNTdCbmFiSUFlUUFrUU5tSkdLZjJCZXhEd0JUZ2c2T3lSSE1MTVJ4L0xRb2lwYVoyVzBoaExPTG9yaG9QQXNuU1hLc3U3OVowdHNHQmdaR1JxZHYzcno1VEhkL1JCekhIMmt1djNidDJzM05uM3Q3ZTd0RENHOHlzL3VOeko1bDJjM3UvdDJ5TE44NW5yb01EUTF0TkxPamhvZUgzOStZTk52ZHQ3UXJtMlhaaGU3K016Tzd3c3grVUt2VjJqNkhHa0o0UWxFVVM5cjhIQzJwR0dQZWtnMGJOdng4ZEIxbUZpVDF4M0g4TkVtcTErdWZEQ0djN2U2YjIyMnpXUnpILzJqYlhsTjN6dWh6dEpLVTUvbGxadmFyc2l5L1ZxMVd0NThvVFdUN1N0TEl5TWpydFcwQXVkTE1acHRaMi9iRnRFSU9JQWVRQTJZbVlwL1lKL1lCWUJMeEZwVUoxSGhGM05sbWRxQzdkNXZaYWU1K2paa2Q3TzVmRFNITTFSanZURzlheDJGbWRrbFpsditXNS9uM20rZXRYcjM2cmppT1gyTm0zMDdUOVBkWmxsM1liaDF6NTg0OXlkM3Z6dlA4bW5iekpaMGo2WnErdnI3M2ptZS9CZ1lHVmpkOW5CTkN1TjlKUkpJa0I1dlpXZTUrcEtUdlNqbzJUZE12bFdYNTBWcXRkbFBMK3U1M1ZVZVM0amplWDVMYWpjYmVtUCtQYVpwZTdlNkxKUFdZV1pla1N5V3BvNlBqOCs1ZU43TzJ6ek9QV3JwMDZjSVF3dFh1UHRoNE5ub0g3djVxU1RWMy81S2tWNm94RW5xejNkMitLMWFzdUZ2UzNZM3R6NUcweTVNMDdKbklBZVNBQm5MQURFUHNFL3NOeEQ0QVRETHU0SmhBSVlRZm10bXpHczlsYnM3ei9EbGxXZjVmZC85OWxtVkhGa1Z4aWlUVmFyWDFJeU1qejJoZFBrM1Q0eVQ5ajd0L3IxYXJ0UjFRckZhclhTbnB3NUkrbHlUSjJiMjl2ZDF0NnZGWE0zdXZKSmNrZDdmUi8wdFNudWMva3ZTMldiTm1qWDZSdmpWSmtwVkprcXlVZE1iTzl0SGREeWpMY25UUXNORGYzLy8wSkVtK2JtWTN1ZnNqSkQwMnk3S2ozUDBJU1JVelc1MGt5WFZ4SEwreVdxM3V2NU5WajlaelRILzcyOS8rN080dkhSNGVmcWk3LzhUZFQ4M3ovRE9OWlkvTnN1eElTZXNibjQ4ZUdocmE0YmJTTkUwcjNkM2R2M0wzc0hYcjFoYzJYeDFyYXBzL2xtVjVuS1Rqa2lTNXVscXRIdFJhNW9HMnI3cy9hYlI5b3lqNjlzNzJNWVJ3Z0ptMUhaUU5lejV5QURtZ3NRNXl3QXhEN0JQN2pYVVErd0F3eWJpRFl3STFya3pjS2tsSmt0eHZmZ2hobHJaZHdURkpkeTlldkhpZXV5K01vbWk0TVpMMlpXWjJmcFpsYjFIVEYyYXJQTTgva0tacGg1bWRNVy9ldkw5Sk9ydDVmcFpsMzJyVTRYaDMzMnhtejNMMzIxdldjY0ZvUGMzc3FySXN2OWFZZFl5WkxaYTJ2YVp1OXV6WjU1ZGxlVWxSRktzN096c1BsN1JJMGcxcG1qNVQwc1dTRHBSMFZWRVUvenc0T1BpVHB2WC9VTkpqNGpoK1ZnamhMWkl1Y3ZjdGFacjJOOThXZXNnaGgvUXNYTGd3bG5TbnV6L0gzZGVOdGQ5cjFxelpzbWJObXQrTTFiNk5kdTJRcEpHUmtmVjlmWDFCMHNQTmJMaFNxUnpvN2orVk5DanBtQnR1dUdITTdRd09EbDRUeC9HTFFnaGZjL2VMSlIzNVlOczNUVk5KK3EyN3YwdVNRZ2lQY3ZjTFJzc2xTZkpGTS9zZk0vdE5VUlQ3U1hwV1daYjN1N0tFNllFY1FBNW9iVjl5d014QTdCUDdyZTFMN0FQQTVLQ0RZNUpGVVZSS0drNlM1SFJKejVWMFVXOXZiMGRuWitjdEhSMGQzWkwrMzhEQXdGOGxmVCtPNDZNYlYyaDJLY3V5TTlNMC9YNmU1ei9kU2JHWGhCQVd1L3Y2MFMvWWR0ejk5N1ZhN1g4a0tVM1RaWklXUzl0dWlVM1Q5S2dRd290RENKSzBwU3pMajlScXRWWFZhdldtb2lqK05ZcWliNDkxeTZra3I5VnEzNVAwdldYTGxqMmlxNnZya09hVEcwbXExK3NtYWZUWjJvMitiYUN2QjhUZHQ1alpzNUlrT1VXTlcxYTd1N3V2Y1BmREpmMnBMTXNmRFEwTjNSN0g4WEZidDI2OWJ0V3FWYnNjeEt0V3ExMVpyVmFydzhQRGQrK2syTGphMTh6VzVYbitQNUpVcVZUdWpLS29lZmJESkgzRjNSVkNLTno5QjNmZWVlZkY0OWx2VEEva0FISUFPV0JtSXZhSmZXSWZBSUJKRnNmeGdrcWxNbWRuWmZyNityb2E3NXZmNlMya2Z3ZVRGTzJ5MURSVXJWWm5MMSsrZk45ZEZPdm82K3ViMnp5d0dUQlp5QUVUaXh5QVBSV3hQN0dJZlFBQUFBQUFBQUFBQUFBQUFBQUFNRUY2ZTN1NzR6aitsd2V6N09MRmkrZFZLcFZGNDkzT2c5bkczNnRTcVJ4WXJWYjNHZjNjMTlmMzBQRXUyOS9mbjZqbDF0ZkdiYlBMV3FmdlRCekgvL0lnOTk4cWxjcmk4UlNjcXZiRjlFY09HQnM1QUhzelluOXN4RDRBWUhmZ05iRlRZTzdjdVllR0VQNDdTWkxESCtpeXMyYk5lbTlIUjhkMXpTY1E3VlFxbFFQbno1OS9XN3ZuT09NNGZrT2FwaHZUTk4zcEFGNXhIQzlJMDNSRkhNZEhQNUE2UmxIMFhuZi9xaVQxOWZYTjdlbnArVjBjeDAvYTFYSkprdlNIRUg1UnFWUU9hSjV1WmkrTG91ajdHdWZ2YTdWYW5XMW1YNW8vZi83cEQ2VGVqVG9jMmRIUmtWVXFsWFJuNVhaSCt6YTI5ODBrU1Q3NlFPdUo2WTBjMEI0NUFIczdZcjg5WWg4QXNMdndGcFVwVUt2VmFrbVNYR0ptUjB2NjRSakZRclZhWGRnNmNYaDQrTHpPenM2akpiMjZXcTErcFhYK3dNREFuYjI5dmZPaktIcW1wS3dvaWpseEhLdFdxOTBycVVpUzVGZ3plL25XclZ1WGRIWjIvbmVTSkwvTTgveTZNZXI1dHlSSnpqU3pTK000ZmtxdFZxdU5ZL2VDcEJlNisxc2txYWVuNTBSSnQ5UnF0Wi90YWtFek85SGRyeGdhR3JxOVpkWnhabmFKcEdJYzI5ZkF3TUNtSkVuT2NQYzNTL3JYc1paYnZuejV2bDFkWGEyRG1mMjZMTXVyb2lnNm8xcXRudEptc1h2dXVlZWVXYnVqZlJ2Ny9CNUpQMDdUZEUyV1pSZU9aLzh3L1pFRDJpTUhrQVAyZHNSK2U4UStzUThBdTh0RWpZSU5TWEVjUDhiTXJtODN6OHlDdTVkakxIcWh1MzhtaFBBSGR4OGU1K2JNekxyV3JWczNhK0hDaGQ5eDk4ZEt1c1BNN3Bha3NpeGZabVpIU2pwcDgrYk5SNnhldmZxdS92Nytmd29oZkYvU1dYbWUvOGRZSzA2UzVQMW1kblNXWlkvUkxrNHk0amgrdnBtZEgwSTRaR0Jnb0VqVE5KZlVOOVorbU5teEl5TWp0M1IwZFB6Y3pIcmN2WkEwSWtudS92UW9pdTUxOTkrMlczYkxsaTBIOWZUMHJIVDNuckVheE4yOXpheFZlWjQvTmttU05XYjJzSjBjaDliMWRVdDZscVMzN3ViMlBkek1ydDY2ZGV2U2xTdFgvbms4ZGNIMFFBNGdCNUFEWmlaaW45Z245Z0ZnYXREQk1ZSDYrdnE2T2pvNkRwU2tLSXBPTkxPajYvWDZpMXJMUlZIMFVra3ZMWXJpU0VrS0lXeVF0Q0NFOEljc3l6b2wxWGUxclRSTmV5WGR0RzdkdWxscjFxelprcWJwNnJJc24xdXIxVzZxVnFzSHVmdG5KVlhkZmRqTTFvMHU1KzV6SlhXYjJmK1daZm1tV3ExMlUrdTZLNVhLNG82T2p0VmxXYjYyVnF0OVlSZjErSCtTQnJJc095Mk80NVBON0F4M2YyWUlZWWNUalhxOVByK2pvK01YN3Y0WWR6Y3orNlc3YjMvMjFjd3lNM3UycEZlNys3d1F3cHVhNm55d3BOOXMyclJwLys3dTdoNTN0eWlLL3NITXJoc1pHVmxpWmp1ODF6Nktva2RMdWw3U3NxSW8xcGRsT2JKeTVjcmJraVJaSStua25WMWhhWllreVZvek96bkxzdS92enZhVlpHbWEzdUx1MStkNWZ1SjQ2b0xwZ1J4QURpQUh6RXpFUHJGUDdBUEExT0FSbFFtMGF0V3FyWkxXU2xLMVdyM1MzYzlhdjM3OW5XdldyTm5TWEM1TjA2WHUvbitIaG9iV2prN3I3KytmSStuRzN0N2VhTzdjdVUvZTJYWkNDTGVaMlVaM3YzSDI3TmxsZjMvL3c5Mjl4OHlxY1J6M0ZVV3h3TXdpZCsrWHRLRDVva2E5WGkrNnU3dlh1L3ZIaTZLNGM0ejF2MERTcGhEQ2UvdjYraTVwN05mOUpFbHloS1NuUy9wUnRWcmRweXpMajBoNjUraVhlcElrWHk2SzRyMURRME5yMHpSOXJhU1ZlWjRQeG5FY1MvSmFyYmFtcVUzS3Npd2ZIVUo0V1ZFVWo4bnpmSHZkNGpqZU40UWdkOTg2T0RoNFYyUHkyalJONzRxaTZKRzFXdTEvV3VyMVRETmJrV1hacXVicFp2YS83cjR4U1pMREdpY2liWm5aY0o3blA1ZDBjMUVVRzNaMyt5Wko4bmhKQjVyWk1VbVM5T1Y1dnFwZE9Vdy81QUJ5QURsZ1ppTDJpWDFpSHdDbUJoMGNrMlJnWUdCMWtpUTNMbGl3NEhoSlh4NmRYcWxVNWtoNlh1Tm51OEhCd1Zza0xlbnI2NXNiUXZoRXUzVzYrejVtMXV2dS81RmwyU3NrTFpHMkRaUmxaaitRdE1UZE45UnF0VThrU1hLTHBHTkhsNDJpNkx1MzNYYmIzeDd5a0lmVTYvVjZZbVkvWGJGaXhkM3R0bU5tTDNiM0Q1dlpLM3A2ZWw0bHFkMnpvaDFtOW5IZGQ3VnBSTkpuOGp6L2FsT1pZeVY5UXRKYWQzK0lwUFBHYnJGdDY1UjBSdU1xbUVueVJ0MGpkMWNVUmEyM3ZYN0R6RjRwYVljVEhETTdRZEszV2xlZVpka1JrcFFreWFVaGhQdU5uTzd1SFpJcVp2Wm5TUWZuZWY2MFJ2bVRKcUI5cjJsczUzMlNYcktMZHNFMFJBNlFSQTRnQjh4QXhMNGtZcC9ZQjRCSlFnZkg1UHEwbVoxV3JWWXZIUmdZR0pHa0VNTEo3cjQyei9PMmc0MnRXclZxZzZURG1xZFZxOVhaWlZtKzJjemU0TzRmMnJScDB3NG5RR1oyVkZtVzN6V3pKV1ptUzVZczJVL1NLV2IyRjNmUHpPeU5SVkhjZk9DQkJ4N3Q3citKb2tqdS9uUkpsN1J1djFLcFBNN01scHZaczh1eXZGM1MrL3I2K2k1dXZZb1R4L0Zwa3Zaejl5dk1UQU1EQTVzay9XdWFwazhwaW1MRDRPQmdQbG8yVGRORGk2TDQ1ZURnNERVdCs3WC82UC9Mc3JRUXdvMjMzMzc3NEFFSEhEQ1lKTWtWZVo2ZklVbnUzdFZvbXgzcVVKYmxaME1JdFVxbDhzR2hvYUUvTk9vVlMzcEtVUlF2YjN0RUpMVzVMZFRTTkgyeG1aMGw2ZEt5TE44M1VlMjdlUEhpZWU1K1lsbVdwMFpSbEpuWnFqUk5EODJ5ck8xeng1ajJ5QUVpQnpRakI4d1l4TDZJL1diRVBnQk1ERjRUTzRueVBML0V6SWJMc2p4ZGtwSWtlVmdJNFlQdS9xNEhzaDUzSDVLMHBGNnZINWJuK1FkdXZQSEdlMXZMaEJCT2wvUnFNM3ZqckZtelJrZGJ2MTNTR2ttYnhydXRLSW8rNXU3ZkdSZ1l1RFdFOEJVeks3dTd1OS9VV2k2RThIQjNQMG5TeHBhNmZpYUU4TGlXYVV0RENCZjE5ZlYxalU0enMrNnlMTmVNL3BqWlFrbGF1M2J0NXFJb1hpRHB6V21hdnJSUnZOUGJERnBXcTlWdWN2ZUxvaWo2dkxiOWJrY2hoTTlKK2xUaml0aTRKRW55QlVsdmszUmNsbVV2YTc1MXRtbC9kMHY3enA0OSt6UkpJeHMzYnJ3eXk3S2JKWDFEMHNmR3V6eW1GM0xBOW1ua2dBWnl3TXhBN0crZlJ1dzNFUHNBTURHNGcyTnlGVVZSbkJSQytGR2FwbXNsdlVuUzFiVmE3YnV0QmRNMC9ZcTdIelBHZXVhWTJjT2lLRG8yU1pMV2VmOWZsbVhITk5aeFZsbVdvN2RRWGlIcE1ETmJJT21oNDZsc0hNZEhTM3E4bVMyVnBJR0JnWkVrU2M2VTlJVnF0ZnJOZ1lHQlA0Mld2ZjMyMjA5YnUzYnQ1aVJKamgrZGxpVEpFeVE5SW9Td3d3amllWjUvTzBtU2ovWDA5THhTMHVjbHlkMkg4enpmL2h4c21xYmJuMWNkR2hwYW1TVEpPeVZkbUNUSmo5Mjl5MW9HRWh0MTc3MzN2bmZldkhtL1RwTGtYRW16Sk8yelpjdVdEN2FXUzlQMHRlNStUcnQxMkgyanVmK3NUZnYrTE11eVp6VFc4WGUxYjM5Ly84TWx2VjNTNjIrKytlWmhTU3JMOG4waGhOK21hZnFDTE12dWQxc3RwajF5Z01nQm84Z0JNd3F4TDJKL0ZMRVBBQk9IT3pnbTJlRGdZRzVtNzVmMEpYZmZkOTI2ZGE5cFYyNTRlUGd0UlZFc2FmY2phYjJrRTl2TnUvZmVlejgxdWc1M0QyYjJpRFJOUjArVS9qT0VjTGFrRzNkVnp6aU8vOUhNdmlUcG5NYVZCVWxTbnVlWG1kbXZ5ckw4V3JWYTdSeWR2bmJ0MnMydDZ6Q3oweVI5dm5HN2FyUEN6RDd0N3UvVU9IOEg4enovbkx2L256elAveWhwdHJ0dmFWZnU1cHR2WHQ5NDV2WlVNM3RWVVJUSE5tN3ozVUc5WHI5MEorMTduWmw5YW94NTIyOW4vWHZhOTVCRER1a0pJWHhiMGxEemM4cTFXbTJOdS8rYnBBdVhMVnYyaVBHMERhWVhjb0FrY2dBNVlBWWk5aVVSKzhRK0FFd3c3dUNZUklzWEw1NDNaODZjTjBzNnc5MnZsZlNFZmZmZDl3Y0xGaXo0UU92STN6ZmNjTU02U2V2YXJTZE5VeStLNG83bVVkZWJKVW55VTBtSG10bGNTWCtTMUNOSlp2WTJkejlSVXJ5emVpNWR1blJoQ09GcWR4OE1JYnkvZGI2N3YxcFN6ZDIvSk9tVmtvcldNdjM5L1V2ZC9UbGxXZDd2ZGxaSjJyaHg0MFZ6NXN6NVlCekh6OU8yMnpwM3FUR1N1YlR0Q3RiOVRxZ2toU1JKanBOMHRxUWhTZk5DQ0ZjblNYSldudWRmVTlQcjlvYUdoamFxNVhiYVVVbVNiSkcwZnFMYVYxTFlkOTk5THphelIyemR1dld4YWd5ZTFyU2ZIMDJTNUtpdXJxN3ZMbG15NU9tclY2KythNHoxWUpvaEI5eUhIRUFPbUVtSS9mc1ErOFErQUV3azd1Q1lCRW1TOUNWSjh1K3paOC8rbzd1L1hOTEw4angvUmxFVUZVbTNoeEN1VDlOMFJacW1wOFZ4L0kvaldLWHRkS2JabXlVdGx2UnZaVmwrTHN1eTEwbFNXWllmeXJMc1NFay9rYVI2dmY1djY5ZXZ2NnA1MlRSTks5M2QzYjl5OTdCMTY5WVhqZzZHMWl6UDh6K1daWG1jcE9PU0pMbTZXcTBlMUZvbWhORGg3bWMyUC90cTI3Z2szWGpqamZlNiswa2hoSldOMlYxSmtxd2MvWkcwWUNlN2VJQzdiNzhxVTZsVURreVM1QjFKa3R3bzZYeDNQeitFOEpndFc3YjBTN3JjekQ2WHB1bWZreVQ1UkpxbWo5ZXVmKzhuckgyWExsMjZNRTNUNzVuWjg0cWllUDdLbFN2LzNHWVQ5YUlvWHVqdUMyZk5tdlh6T0k0ZnM0djZZZzlIRHRoZUwzSUFPV0JHSWZhMzE0dllKL1lCWUZKd0I4Y0VTcExrWWJidGRXTEwzUDFYa3Q2WTUvazMxYmlTMEJqcCswWExseTlmM3RuWitUWkpaNFVRUHBZa3lRbDVubis5ZVYxeEhEK21MTXYxSVlSSFNwb2ZRbWg3ZFVlU3Npd2JrS1EwVGNjcU1zdmQ2NTJkbmNOZFhWMWJKRDNTeklZcmxjcUI3djVUU1lPU2ptbGNSV3ByY0hEd21qaU9YeFJDK0pxN1h5enB5T2I1ZVo0UFNocE1rdVFJTTVzdjZlSGFkbXZwSFUxbHJtanNXMnhtOWJJc1R4MmRaMlpYanY0L1RkUFQzTDBzaXVMNnpzN09UV1Zabm1SbU4wZ0thWnBlb1cydjJMdEYwbmxtOXZtQmdZRjdHb3VPU0RwOTJiSmxuK3pzN0R6VnpFNlc5STQwVFQ4L2VsSXlxbHF0THFuWDY1RzdtNlIrZC8vQjdtNWZTZXJxNnZwdmQxOGs2ZkRCd2NIZmpMV0NvYUdodGYzOS9mOGNRdmkrbWYxWHRWcjlwNmI5d2pSQkRpQUhrQU5tSm1LZjJDZjJBV0JxME1FeGdmSTgvMHNjeDJjWFJURzBZc1dLRldPVmE4eDc5ZUxGaTk4eVo4NmNwK1Y1Zm5WckdUTTdyNk9qNDdIYWRuTDBqVHpQVnozQTZtdzFzNGNtU1hLdEpOdXlaY3ZnbkRsejN0SFQwL05lYlJ2MSs4VkRRME8zeDNGODNOYXRXNjlyZlFWYk83VmE3Y3BxdFZvZEhoNXUrMzczUnIwZkwrbGxrb1lsblRrME5IUjd1M0x1WGpiZnBwdW1hZk1zV3VGN0FBQWdBRWxFUVZTVkl6T3pUM1IwZE1qZFpXWXJHODh4bDJWWmZqcUVjR0dXWmRkS0t0dXRlK1hLbGJkcDIvdmx6MHFTNUJuRHc4TS9iaTFURk1Xcm9paDZsN3U3cEVFeisrYXU5ci9GTHR0WDJ5cjhKa20zakdkVTk4SEJ3ZC9GY1p5YTJjR2MzRXhQNUFCeUFEbGdaaUwyaVgxaUh3Q0FYUXZheGUyVDAxVEhzbVhMSHJLTE1xRmFyYzQrNUpCRGVpYXdIa0U4dG9VOUd6bUFISUNaaWRnbjlnRUFBQUFBQUFBQUFBQUFBQUFBQUFBQUFBQUFBUFlhdmIyOTNkVnE5WkdqbjVNa09VRGpmTjZ6djc5L2FidG5UeXVWeXVQNit2cTZ4bHVIL3Y3K3BjdVhMLytIOFpadllwVktaZkY0Q3ZiMjluWS9pUFh2RnMydjJGdThlUEc4YXJVNmV6ekxKVWx5OEpJbFMvWnJuWjZtYWFWYXJlNHozdTMvSGUyck5FMFBmVERMWWZvZ0IwdzhjZ0QyUk1UK3hDUDJBUUNqR0ZCcGtzeWZQLzg1WlZubTFXcTFzekhwOGpSTjN6T09SVHRDQ05jdldMQmdoOWV3TFYrK2ZIbEhSOGN2T2pvNkhqWGVPb1FRUHRUWjJmbkZCMUp2U1VxUzVNaU9qbzZzVXFtTStWNjBVZlBtemNzYTc1cmZRWnFtMVRSTjcwaVM1SnB4Yk85TlNaSmNOOTRUbE1ZeUI0UVFmcHVtYVZXUzVzeVo4L2F5TEsvYzFYS1NaR2JuenA0OSszMHRreU4zdjliZGp4OXZIUjVzK3paZXovZXJORTFmdCt2U21LN0lBZVNBc1pBRDltN0VQckUvRm1JZkFIWS9YaE03ZVY1c1psOGZHQmdZcVZRcWk4M3NTZlY2L1dXN1dpaU80MmVZMlpiV1Y4ZEZVWFNjdS85c2FHam94dkZXSUlUd3JySXNmMWl0Vmg4OU1ERHd2KzNLTEYrK2ZOK3VycTZvWmZLdnk3SzhLb3FpTTZyVjZpbHRGcnRIVXVmV3JWc2ZLdWxnZC8vZk9JNFhiTml3WWZQTk45ODhuS2Jwb2U1K2laa2RZV1puSkVueXZqelBQN3lUZWw1VWx1V3haVmxlSk9rbDQ5eTlGN3I3Nmp6UEJ5UkZrazZTOUs1ZExiUjgrZko5M2YxWlJWSDBOMDlQa3VUcFpqWnYvZnIxWHgvbjlzZlZ2bjE5ZlhObnpaclZlald1ZFBmM1NEb2pTWktyUXdpdHIramJOREF3c0dtODljQWVpeHhBRGlBSHpFekVQckZQN0FQQUpOa2JYem0yeDZsVUtnZEdVZlNuc2l5cmc0T0RONlJwZXA2N3YwSGIzbzkrUDJiMnFTekx6a3lTWksya0E4d3NjdmN0amRudnovUDhVMG1TL05ITUh0NjZyTHUveE15T2MvZC9HV1Bkd2QzYnZpOSs4K2JOQjgrYU5XdkF6QjQyVnBrMjYrdVc5Q3gzZjZxa0V4cWYvOWlZL1VsMy82dVpYVlNXNVV0cXRkcXZLNVhLbkNpS3ZtZG0rWll0Vzk2MWF0V3ExaTl6U2R0djRWMWhacS9Qc3V6YnU2cEhraVM1dTMraFZxdWRueVRKc1kzMzJHOXF2TmUrdGM1WmxtVlBUWkxrNjJiMmZFbXozSDFqWTk2MVdaWWRrNmJwWlpLT2ExM1czUzgwczRmOEhlMzc3MmIyVW5ldjcycWZHam9sZlR6UDg5UEhXUjU3SUhJQU9VQWlCOHhFeEQ2eEx4SDdBRENadUlOakVrUlJkSXFrRllPRGd6ZFVxOVVsN242U3BLZVoyVi9hRlA5V1daYTNTNUtaelpWMGZGbVdlZVB6K1pLNjRqZytUbEs5WHE4L3BMT3pjL3VYYVZtV05Va2padmFhZXIzZTA5ajJnTHVmV3BibHo5dlVLNU4wZWxFVTEwalM2dFdyNzA2U1JPNys3RHpQcnh2UHZpVkpzdGJNbE9mNUdVbVNMQ3pMY3FCV3EzM2hrRU1PNlZtd1lNRjdHM1crUFlUd21UVGRmb2ZyYkVsUDdlN3VydlgzOTc5MWNIRHdmcmV0NW5sK1I1SWsxN3Y3SjZ2VjZuOE5EQXlNN0tRT1R6V3p1Q2lLUzNwN2U3dk43R3gzZjRlWlhXVzJZeCtldTc5YjB2Nk5qN1BLc3Z5TXBBc2E3ZnR5U1Urc1ZxdVBMTXZ5R0VtUENTR3NhVnIyczd1amZjdXlQTHRXcTcxM1BPMmJwdWxYMjV5allab2hCNUFEbXR1WEhEQnpFUHZFZm5QN0V2c0FNUEhvNEpoZ1M1Y3VYV2htYjNmM21pUzUrN251L3JVOHozOGtTV21hdnFzb2l0cmc0T0ExbFVwbGNSUkZpNk1vdXJScEZiZldhclUxa3BRa3lTWnRleWIzL1dWWmZteG9hT2oyNW0wbFNXSm10blZnWU9ETzBXbHBtbDV2Wmt0cnRkbzNtOHRXcTlWSGwyVzUvK2JObTY5Y3ZYcjFYYVBUemV4LzNYMWpraVNIdWZ2Y3NmYkx6SWJ6UFArNXBKdUxvdGpRbUh4RUNPRy8walE5MDkyL2JXYlBNck1ubFdXNTN0MTNHQXh0NjlhdGYrbnU3ajQ5aEhCdnUvVTNUbFNlTGFtakxNdVRKSDF1SjNYNVYwa2FHaHJhR01meGU5eTl5UFA4MDVMcWFab2VKYWszeTdKekpZVWtTWTUwOXpjMkxYdDNudWRyR20yMVRwTEtzdnlBbVYyWlpkbHZXdHEzTHVudmFsOUp0MHE2STAzVDNySXNGNDIxVDVKMDU1MTMvbExTWHlUZHZyTnkyTE9SQThnQjVJQ1ppZGduOW9sOUFKaDhkSEJNc0s2dXJnOUttalA2MmQydktZcmlxMDFGbmhwRjBTWkoxNFFRZXMzc0M4MWZvRzNNbHZTZjd2NmJwVXVYTHJ6aGhodldOYzJMaXFJWWJpNWNsdVZsSVlSL2wvUWhTYzFYZTA2UTlNT1dMMTlsV1hhRUpDVkpjbWtJNFg0anA3dDdoNlNLbWYxWjBzRjVuajlOMnY2RlhwWmx1U0dFOElROHp6L1MzOS8vY2pON2N0TTJzODdPemhXMzNYWmJ4Lzc3N3ovYnpMcXpMTHZmbFE5Sm1qdDM3cEh1WHBqWlc4M3NnOVZxOWFKMlYzR1NKSG1ocENjMDFXL0EzWDhocWQ3WTVoSXplN3lrYzZ2VjZpSjMvMTJXWmQ5dDM3VGIxL0ZiU1Q5ZHZuejU4aFVyVnF3WW5kNjRWZmp2YXQ4OHo5L1RxUGZiUXdnbmpGR0ZReVhOWHJodzRUOWtXYmJMNTRpeFp5TUhrQU9heTVNRFpnNWluOWh2TGsvc0E4RGs0QzBxRXlpTzR5ZWEyZXZjL1ZPajAvSThQMGZTbkNSSm50ZGNkc21TSmZ1RkVQYk5zdXpVbHRYc1U2MVc5NjlXcS90TDZwSzBQc3V5TTZNb2VsTlhWOWUzV2w0VDF4VkMyT0VMdUZhclhlM3VGc2Z4OXRIQUc2T1R2NjRzeXd2R3FudWU1eWRtV1haWTA4OWpKSDNjekxyTjdOS3lMQTl2TGw4VXhWRm05dE1Rd2tKMzcrN3I2M3RvQ09HZnplekZrdW9oaE1NN09qcWVWeFRGY3c0NDRJRFBsR1U1MTkxUEhHdjdabmFLcE11eUxQc1BkNis3KzZ0YXl5eGZ2bnhmTXp2UDNmOTlkTnJnNE9BMWc0T0RQMHFTNU5VdHI5YUxpcUo0eHZyMTY1OHRxV2lhUG51MGZkMTlUcVBOUGlHcHI3T3o4NXJtVi90SjZqS3ozZFcrNTdTMDcyRkZVYnpCM2YvbTdubFJGRThaR2hyNncxakxZM29nQjVBRGR0Sys1SUM5R0xGUDdPK2tmWWw5QUpoQWRIQk1JSGRmNU81bm0xbXRlWHBIUjhkYnpHeUgzdnM1YytaMHVmc1grL3Y3bDdhczV0dGxXYTRweTNKTjQ1Wk5TVks5WGo5RjBnSGQzZDNuTjVYdGJQMENsbFNZMlR2TjdKekdTWkxjL1lPU2Joa2NITHhpdlB1U0pNa1hKTDFOMG5GWmxyMXM5TGJaVVdZMlM5SlQzZjB6WnZiRW5wNmVuMGhhSUdtOXBEWHV2dTcrYTIydnY3Ly82WktlWVdhZjA3YVRrWTlJT3F1dnIyK0hXMmE3dXJwNjNQMkdFRUp6R3lpTzQrZEsrdUNhTld1YUIvSXFRZ2h2bVR0Mzdra3RtM3YzYVB0cTIxVVlTVktlNXhlNSt6WHVmblhUNitvNlc2L2dhUGUxNzh1aUtMclMzVCtUNS9tVEJ3Y0hmekxlWmJIbklnZVFBOGE3eitTQXZRdXhUK3lQZDUrSmZRRFl2WGhFWlFLTmpJeDhaOVdxVmYrWnB1bjJWNTFWcTlYWlpWbSt3c3llMVZ4MllHRGcxaVJKTGc4aG5DbXArZVRubi9NOC80VWtKVW15L1F0emFHaG9ZNXFtTDNIM1h5ZEo4djA4ejYrUTFGV3YxKzgzS25tV1pkOUtrdVJGN3Y1ZmFacGU3TzZubU5tVDFIUkxwU1NsYWZwYWR6K24zYjZZV1krN0Y1SitsaVJKNit5ZjVYbitERWxueDNIOE5ETjdaNVpsUjZWcGVxcWtSMGs2U3RKU1NlUDUwbzZpS1BxNHUzODV5N0loU2Nyei9NdEprcnl0dTd2NzN5Uzl1Ym5ORmkxYTlOeUZDeGZ1MTlGeDM2OXlDT0gxN242ZUdyZXBqbkwzVDRZUVBpRHA4MDN6UHBEbitkbU4vVCsxVVZkSlVsRVViK2pvNkJoMDk0OUpPbFhicnFEOVBlMTdxTHYvZW96OTdwUVVtZG1sYmRwWGVaN3ZveDJ2UEdFYUlBZVFBNXJMa1FObURtS2YyRzh1Uit3RHdPVGhEbzRKMUhnRjJnNWZTbVZabm14bXE3TXMrMFZyZVhjL3g4eGVsQ1RKd2VOWmY1WmxRMlZaUGlYUDgrOW8yNWRqVnhSRlc5cVZMWXJpWkVtUDFMYkJ1azRiUFhsb1ZxL1hMeTJLWWttN0gwblhtZG1ueHBpMy9WYlRFRUtRTkQrTzQyZTcrNEh1L3VzUXd0bVNyaDNQUGlWSmNxNmszcEdSa1RPYXF5L3BqWkxlR01meHM1dkxyMTI3ZG5QejV6Uk5LKzcrcEhxOS92bldkZDk3NzcyWHVudDNtcWJIdDg1cloyaG9hS09aSFRVOFBQeit4cVRaZnQvcituWXdudmJOc3V5bXNkclh6UDVOMHM5MzB2NmMzRXhENUFCeVFETnl3TXhCN0JQN3pZaDlBSmc4M01FeGlSclB5NTVXRk1VNzJzMnYxV3ExTkUxL2JHWnZrL1RXOGF4emNIRHdWNUxVMjlzN1g1S0tvdGpjV3FieExQREh0TzBxd1k4bGZUeEprZ1BxOWZwNUsxYXN1SHUwM05EUTBFWkpHOXR0SjBtU0xaTFdEdzBOclcwM1A0N2pjMElJTDNIM2haSTJtTm1ySmQwazZVaDNQMFRidnZ3djM5bSt4SEg4QmpON3ZhU2pWcTVjZVZ2enZEelBmeGpIOGFkQ0NGOVBrdVNJUE05L004WnEzaXZwUDVyM2E5VE5OOTg4bkNUSitlNytEa2xmdmYraTl6Y3dNTEM2NmVPY0VNS0RibDlKOWJIYUwwM1RlOXg5ZUt6NTJEdVFBOGdCNUlDWmlkZ245b2w5QUpnYzNNRXhpY3F5bkNmcEc0T0RnOThhbmVidUpxbjVSZWRubEdYNW5hYlBseVpKc2pKSmtwVm05aTlqclh1ZmZmWTVRSktpS05vZ1NZc1dMWm9WeC9FSlNaTDhNSVR3UXpOYlZhL1hsMlpaZHJpMm5UeWQwdG5adVRaTjA2L0djZnljUllzV3pkcEY5VzFuTTh1eXZORGRIMStXNVpGbTl2TTh6NDgxczF2TTdEdFpsaDFwWnVkTDB0YXRXNjhiSGg1dWZRZDhsQ1RKMlkwQnc5NldaZG4zMjIwamlxSjNOMjd4dkQ2TzQ3WURsTG43aXJJc3p4MzlIRUpvYmQ4THpPelR1dTkzLzYyajdTdXArYXBSdTNVZlVKYmxsTFF2OWc3a0FITEFUcEFEOW1MRVByRy9FOFErQU94RzNNRXhpUnF2REh0bnBWSlpGa0k0dEhGeWMxaFpsbDhlTGRONjYycFpsdjh1YVZYajR3ZEhwNmRwK2t4M2YwWlpsdDkyOTF2S3NueUhwRHZ5UEw4amp1UDNtTm1aWmxhNCt5VWpJeU92V3JGaXhlOUhsODN6L0tKRERqbmswb1VMRjc1YzBxa2hoQk1QUFBEQWxmUG56NjgyYnF1VkpGV3IxU1gxZWoxcTFMUGYzWDh3MXI0TkRRM2RLRWx4SEQ5cWpDS3ozTDArYTlhc2NtUms1TjRRUWl4cHVMRXZIM1gzdDdqN3EycTEyaVZqYldOZ1lHQ2tyNi92Nko2ZW5pc2svVWNjeDJ0cXRkcFBtOHZrZWY3aEpVdVc3SmNreVV2Y2ZaT2s1NW5aVU5QOE95UmRQUHJaeks0cXkvSnJqWS9IbU5saWFkdW85ck5ueno2L0xNdExpcUpZM2RuWmViaWtSWkp1MkkzdGUxQzlYbitvbVcxdzk2ZVoyYmdIWXNQMFJBNGdCNUFEWmlaaW45Z245Z0ZnY3REQk1RWE03R0VoaEErNXU1dlp0WGZmZmZmVlk1VU5JV1NqSnoxSmt0d3hPcjBvaXJ1aktIcDdGRVZ2bHlSM3Y5M01YdGRZLzlmYy9TOGhoRzltV2JhcDNYclhyRm16WmMyYU5aK1g5UGswVGF2MWVuMUQ4NWR2WXh1dmlxTG9YZTd1a2diTjdKc1BaRC9kdlc1bUkwbVNmTTNkRHpHek45WHI5Y2QxZEhSYzQrNmxtWDFVa3VyMStpZENDTitwMVdvLzI5VTZWNjFhdFVIU3MvdjcrNTg0T0RqNDAzWmxPanM3UzBudkN5RUVkMTlyWnAvY1NSMS9YNnZWL2tlUzBqUmRKbW14dE8xa05FM1RvMElJTDk3MldMRzJsR1g1a1ZxdHRpcEprbzI3bzMzTHNveWpLUHBlNCtPdGtvN2IxZjVqNzBBT0lBZEk1SUNaaU5nbjlpVmlId0F3UTFVcWxRT3IxV3JuVG9yWUlZY2MwdFA2K3JUZExHZ3ZmWlFwanVNRmxVcGx6czdLOVBYMWRTMWV2SGllSnU0VzBpQXBtcUIxWTVvakIwd3NjZ0QyVk1UK3hDTDJBUURBQkhHZVBRVm1OSElBTURNUit3Q0EzWTh2RjB5WkYxM3UwYnhaV2paeXQyNyt5c3V0N2VqdEFQWmU1QUJnWmlMMkFRQVRaYSs4OVJEVFJsZFU2Qld6NXVtaFUxMFJBRk9DSEFETVRNUStBR0JDME1HQktUT3JRN05sZXJWSFdqVFZkUUV3K2NnQndNeEU3QU1BSmdvZEhKZ3lYWkZPTmRNKzVqcGhxdXNDWVBLUkE0Q1ppZGdIQUV3VU9qZ3daWUxyRFpMa3JtT251aTRBSmg4NUFKaVppSDBBd0VTaGd3TlQ0alZYK2VFS09sQ1NMR2poeVZmNTg2ZTZUZ0FtRHprQW1KbUlmUURBUktLREExUENwQjFPYU16MTZxbXFDNERKUnc0QVppWmlId0F3a2VqZ3dLUjc1ZVgrVUplZTVKSkdmMlI2OHN1djlvZFBiYzBBVEFaeUFEQXpFZnNBZ0lsR0J3Y21YVmVuS2lZOXNubWFTWE02Q3gwK1ZYVUNNSG5JQWNETVJPd0RBQ1lhSFJ5WVhHZDVVS1NsN3RwUE8xekNVV2NVZFBqVHJ2ZU9LYTBmZ0lsRkRnQm1KbUlmQURBSjZPREFwRHF4VjNNbFBkVk1uVExKVEpKSmtvSkxTZTg2UFhSS0t3aGdRcEVEZ0ptSjJBY0FUQVk2T0RDcFpzM1NmSmVlS21uMHlzMzJmODExYUlqRWM3akFYb3djQU14TXhENEFZRExRd1lGSjVaMDYwcVNGcnNiVm04YS9qWUhHNXBaQlIweGg5UUJNTUhJQU1ETVIrd0NBeVVBSEJ5YVZ1ZDZ3aS9rblRGWmRBRXcrY2dBd014SDdBSURKWUZOZEFjd2NKMTNwdlpIcHBsMlYyMXFxOHVXamJjVmsxQW5BNUNFSEFETVRzUThBbUN5TVdJMUpzOVZVOUxoZXNuMkM2eVVXOUR4My9WRFM1MFluZDNTb1BoWDFBekN4eUFIQXpFVHNBd0NBdmQ1cnIvS1B2dllxOTlkYzVSZFBkVjBBVEQ1eUFEQXpFZnNBZ0luQ0dCd0FBQUFBQUdEYW80TURBQUFBQUFCTWUzUndBQUFBQUFDQWFZOUJSakYxdHVxU29rYy84YTFhTzlWVkFUQUZ5QUhBekVUc0F3QUFBQUFBQUFBQUFBQUFBQUFBQUFBQUFBQ0FQWk5OZFFVd2M1MTBwVDhwU0llNXRPcUx6N2RycDdvK0FDWVhPUUNZbVloOUFNQkU0UzBxbURLUjZTZ3puV3VtRTZhNkxnQW1IemtBbUptSWZRREFSS0dEQXdBQUFBQUFUSHQwY0FBQUFBQUFnR21QRGc0QUFBQUFBRER0MGNFQkFBQUFBQUNtUFRvNEFBQUFBQURBdEVjSEJ3QUFBQUFBbVBibzRBQUFBQUFBQU5NZUhSd0FBQUFBQUdEYW80TURVOGQxdDZRMWt1NmM2cW9BbUFMa0FHQm1JdllCQUJPa1k2b3JnSm1yWTFqbmI1TCtZNk8wZWFyckFtRHlrUU9BbVluWUJ3QUFBQUFBQUFBQUFBQUFBQUFBQUFBQUFBQUFleWliNmdwZzVuck5WWDZVU1VkNDBBb3Y5TjJ4eW0zdTFPWkxuMjNyUnorLzhtTHY2VmlvZmNhempmbzYzZlBsVjltVzBjOG5mcy9uenhyUnJQRXMrOFhuMjIzM2ZYSTc4WHVhdDNXQlJyNzVST09aWVdBM0lBY0FNeE94RHdDWUtBd3lpaWxqcnNOa2Vxc1YybURTKzhZcU43dXVLeVNkTnZvNTJsZi9FcVJQajJjYjBiNTZzNlNybTliMVBwT09IV2NWSHpYNm41ZC9Td3Q3NmpwMzlwMzZhM05kQUR4NDVBQmdaaUwyQVFBVGhRNE9UQmtyOUFPUDlIcVpEcFEwZHlkRjkyLytFRXh6WkRwa1BOc0kwcHo3cld1Y3l6YnI3TkpCS3ZSQ21RWWY2TElBMmlNSEFETVRzUThBbUNnOG9nS013K3V1OW41MzFWejZ4UmVlWjArWTZ2b0FtRnprQUdCbUl2WUJZSG9KVTEwQkFBQUFBQUNBdnhjZEhBQUFBQUFBWU5xamd3TUFBQUFBQUV4N2RIQUFBQUFBQUlCcGp3NE9BQUFBQUFBdzdkSEJBUUFBQUFBQXBqMDZPQUFBQUFBQXdMUkhCd2N3RG1YUVpqZlZKTjAwMVhVQk1QbklBY0RNUk93REFBQUFBQUFBQUFBQUFBQUFBQUFBQUFBQUFBQUFMZHp0VGQvejdoZGQ3bDFUWFJVQVU0QWNBTXhNeEQ0QVRDc01NZ3FNd3luZjBjSERkVjIyb0ZzZm51cTZBSmg4NUFCZ1ppTDJBV0I2NlpqcUNnRFRnWGRvSDdtT2x1a1hVMTBYQUpPUEhBRE1UTVErQUV3djNNRUJBQUFBQUFDbVBUbzRBQUFBQUFEQXRFY0hCd0FBQUFBQW1QYm80QUFBQUFBQUFOTWVIUndBQUFBQUFHRGFvNE1EQUFBQUFBQk1lM1J3QUFBQUFBQ0FhWThPRGdBQUFBQUFNTzExVEhVRmdPbkE2cnJISTMxSHJ0OU5kVjBBVEQ1eUFEQXpFZnNBQUFBQUFBQUFBQUFBQUFBQUFBQUFBQUFBQUFBQUFBQUFBR0E2c2FtdUFEQWR2TzVxNzNkWHphVmZmT0Y1OW9TcHJnK0F5VVVPQUdZbVloOEFwaGRlRXdzQUFBQUFBS1k5T2pnQUFBQUFBTUMwUndjSEFBQUFBQUNZOXVqZ0FBQUFBQUFBMHg0ZEhBQUFBQUFBWU5xamd3TUFBQUFBQUV4N2RIQUFBQUFBQUlCcGp3NE9BQUFBQUFBdzdkSEJBUUFBQUFBQXBqMmI2Z29BZTZyZVQvdjgrYlAwY05WMVVIZW4vdkdndVhyT3NHdmRyZmZvdjFYcUx4YnBMN2R0MUYvV3Z0MDJUM1Zkc2ZzMUgvOVNPc2hNaTl3MEhGeTNjdnhuanY0TC9PSEJkTkNjYmgzNmtGbDY3bkNoa2JYMzZIcnIwQzBxOVpmQ2RldlE2KzMycWE0bmRyL1JZeDlNaThwU0I4azAzMHZkeGJHZkdZaDlBSmllNk9EQWpGVzkwRHNsSFZTWUZwbjBhQ3YxRkpNTzgyMS96QzZRMURPZTliaTBVYTUxSnYxSlFiOHNDLzFNcGo4T2QydnRxbGZwTnNsOFl2Y0VEd2JISDlKOUhWbEZxVWNFS1RYWGsyVmFMTmQrWnRwM1hDdHgxZDEwdDZRN0pRMjY2NGNxOWRzUWFTMmRZSHN1anYzTXh2RUhnTDBUSFJ5WVVRNDV5M3ZtSDZUK1R0ZmpGWlNxMUtQZDlDaEpCMW03ZVBENy9ySDdQdDVYc0YwRXVlb3kvZGxkZjVCMHMwdS9LdXY2eGVDcGRzTnUzaDA4UUJ4L1NGTGxBajh3aWxRTjBoUGR0VXpTUDVoMHNFdno3L2Q3MEhUUTNlLzdQZGloVU12dmdXOHJjcWVaL3VDdTMwdktmRVMvM0xSUitZM3Z0bnNuYUxjd0RoejdtWTNqRHdCN1B6bzRNR1BFbi9QbkI5TkhKVDNTcEM2WE9rWlBhTHh4SW1PdEVUSE9QM0R2Ti8yK3hWM1NWa2tqS3ZYYnV1dk5RMit3WCt5V0hjSUR3dkdISkNVWCtJY3M2R1J6TFpDcHk2WFEvSHRnMG80SGNweC81T3pzZDhDa3VxUVJsLzdpcnZmbnA5alhkL3VPWVpjNDlqTWJ4eDhBWmdZNk9MQlhXMzYrNzl2Um9jZWI2NjBtSFNFcDJ1R1AyY1pmb0dwNytmN0JhZjVqMkZyVzc5SUdTWmNYcGM3ekRmcmQwR20yY1RkdEZtMXcvQ0c1OVYyb1IvU1lubW1sM3FOdGQreHM2OVRhL3RmTnRyOUVwTjN6ZTlENlRKSTExais2Ym5mOXVEU2RFMGsvR1hpZDNia2JOb20yT1BZekc4Y2ZBR1lpT2ppd1YxcDBqczk2eUJ3OTAxMHZsK25wSmkwWW5UZm0xZnFKTU1ZZjBDN2RLdWtxazc0NjhGcjlWTVk0RGJzVHh4K1NsSHphRDdCdXZkU2tGMGc2VEUzanF1endSODVFYS9kSGxHdTlTejh5MDljM2RPanFHMC9pOXZYZGlXTS9zM0g4QVdEbW9vTURlNThYZVpRZW9TK2E2UmhKKzBnNy9sRTcxdTJrRTJuN1ZmMGRiNE10NVBwYmFUby9mNjArd0IrNXV3bkhINUlxNTNuYTBhSHp6SlNvOGNlTiszMGRXL2U3MVh5Q05SOWNhOXE0dXpiSTlOOGpoVjYzNGcxMjl5UldhYS9Gc1ovWk9QNEFNTFBSd1lHOXgrVWVWZTdTb1oybXI4dTBUTkp1di8xMGQyaysyWklrbDc3aGtkNmRuNncvaWJkdVBEZ2NmMGpxdTl5N3V0YnA4TWowSlVtTHRvK2pNbGxYYk1lcDlVNGlkNjAwMHlzR2J0V1F6ckw2MU5Wcyt1cjl0SGZQN2RKVHArT3hkK21sK1Y5MUE4Zit3U1AyQVFDU0ZLYTZBc0J1Y2JsSDhkMDZyaVBvY3BtV3VlOTRHK3FlZEhJajNYY25RZFBkQkM4TWRYMDV2a0NIVDJXOXBpMk9QeVQ5MDRXK2Y5YzZ2U05JMzNKcDBlanZ3S1RkanY0QW1MWGNVYlN0VSs3YjhVRTZzZThzNzVyS3VrMUgvM1NoN3orL1c2ZFAxMk52cGlzNDlnOGVzUThBR0xXbjVYM2dnYnZjbzNTZC90MU1MM05wWDVOc1VzZFplSkJhSDVWd3llWDZxMHdmeVc3VkJUckx5cW1xMjdUQzhZZWt4UmY1dkRsYmRiRUZQVXZTYkpjazM3Ti9CNlFkYjVkdkRObnlON2t1eVJicW5YcXhGVk5ZdFdtajZkZy9SMUlQeDM1bUlmWUJBTTMyOFBRUDdOeVM4M3kvMlpIT005UHgyeWRPdzkvcUhaNEpkbTEyMS8vUDNwMkh5VkdXYXdPL243ZTZaMDBtQ3lIc2dqS2FNRWs2WGRWc0hrWGxJSWlFVlNDQTRBS3lLWUtBY2c0Q1l2U0lDL0loZWdBSk83TElDU2dDc2dob1FGRkVtTzZleVVJaUVZTkVDRW5JUHBtdHE1N3ZqKzVPZWpvOU16MHdQVFZkZGYrdWE2NWtxcXU3bjY2NzNwcnF0NnJldW1wdEhmN2Y4dE9seThleVJqM21Ud0JnWDY5N0lvTEhEREJ0NjhRcVd3KzJHeGRBOFhEWEZweXg2R0paNjFOSlZZSFpoeHZ6SnlLaVlyeEVoYXJXaCticXBJWW9yb2JCY1ZzblZ0bU9UVjdCVVJ4QVVDOEdsMHpzd2RkYjV2RjAxZjR3ZndLQW1kZnJOSW5nbDBhcTl3c08wSGNkVUFBcStIUk5JMzQwOVhyZHdjZXlSalZtSDI3TW40aUlTcW5DUHdWRXdFNC8xc2JkeCtKZUZSd3VRSzNmOVF5WG9sTld0d0M0ZVdNM0xsMTJnWFQ3V05hb3cvd0pBS1pmcHp2VjFPTkJBVDRNd1BLN251RlFlT21TS3JvaCtPMUs0UE52bmlOYi9LeHJ0R0gyNGNiOGlZaW9QenlEZzZyT1huZG8zVzVOdUF1Q1k0TDA1UmJvMitNb1FBT0FMNCt0d1lVNFVRT3hBemNjbUQ4QlFNc05PcWEyRHM4SThGRUU1QXNPMEhkUVhCSFVDbkQ4VGg1dUF3Y2YzSXJaaHh2ekp5S2lnYkNEZzZwSzg4KzBkb2NlWEFqZ2NMOXJHUWtDMUlyZ2ZQdGd6UEs3bHRHQStSTUFUTHRXSjlaR2NQM1cyd0VIbkJnY21kZ1ZGMkNPUnZ5dXhXL01QdHlZUHhFUkRZWWRIRlJWR3FQNEJCUmZFNkRSNzFwR2lnQzdpY0UxaWJtNnQ5KzErSTM1RSthb3FhM0hGMFJ4dk4rbGpCUUJ4cWppNHZpdTJOL3ZXbnpGN01PTitSTlJ5UHp1ZDcvNzJGTlBQWFhZdkhuemVDYlhFTENEZzZyRzd2TzAzaExjQzhITytkdUFCcDFxOWtjRUgxVEZJMkVlZEpMNWh6di92Slk5TVZrTXZpT0NNV0ZhRHdUWXhTZ2UzT3NPcmZPN0hyOHcrL0JtRHpEL3NPZFBGRWFlNTkzc3V1NXZtcHFhdnZ2b280ODIrRjFQdFdBSEIxV0YzYS9WK3Nuck1GY0VPd0NqLy83MncwVmsyMmNWd1FmcjNzR0ZZVHhWbGZtSE8vKzhsaHQwVEYwUDdnWXdGZ2pYZWdCa3YraE03TVkxelQvVFFJMDlVdzVtSDk3c0FlWWY5dnlKUW15aWlOUUR1REFhalY3SFRvN3lzSU9EcXNLT1kzQ01BTWZtYjZNV1JncEVZSEM2dlhQQkxmRkNndm1ITy8rOG1naStMTUFudzd3ZUFEaHBYQzArNlhjUkk0M1pBd2hwOWdEenp3bHQva1JoSlNMNVRWNHRnTk9qMGVobDgrZlA1OWxjZzJBSEI0MTZMVGZvemtaeHVnSmovSzdGVDVJZFlQMURBcHp1ZHkwamlmbG5oVFgvdkpuWDZ6UVQwcy9laDJBSFZad1IrNFdHWmh3YVpwOFR3dXdCNXI5VlNQTW5Dcm5DUHQySXFsN1kzZDE5Q1RzNUJzWU9EaHIxYWkxOEZNREhvTm16TlVOeVp1cDJOSHZveWtEd3hYMXUxVDM5cm1la01QK3NzT1lQQUppanhvcmlHQUdhYzlla2gzWTlnRUlnK0JTNk1jUHZVa1lFczk4bWJOa0R6TDlRR1BNbm9qNmJQQkZwQkhCNWQzZjN6M2k1U3YvWXdVR2ptNnFJNENJQTdLbk1FV0JjUXdiWCtGM0hpR0QrMndsVi9qa3RPNkpCZ0ZNQVJQMnVaVFFRb0RHU3daVisxekVTbUgxZlljb2VZUDdGd3BZL1VkaXBhcWsrWFY2dU1naDJjTkNvTm5NdWpnTndvQUloUG14VGd1QzRHVGZwaC8wdW85S1lmejlDa245ZTFHQzJBaTJLOEF3dU9CZ3hPQ3gya3g3aWR4MlZ4dXkzRjVic0FlWmZTcGp5SjZKK1JWVDFvdTd1N29zZmYveHhEajVjaEIwY05Ick4wVWdFK0cvazF0T3c3OXZrZCs1eXQ4ZXpvb3JQWW80R3R3MHovejVDbDMvZVhJMUdaTnQ2UU52V2dZamd5NWlubHMvbFZBNnozMDVvc2dlWWZ3bWh5cCtJQmlRaURRQXVOOFpjeFU2T3Z2aEhnMGF0bVR0aGh1L1l2dk1BQUNBQVNVUkJWQXFtSWVURHBoY3F2RzBvQlB0TzN4RzcrVnBRQlRILzdZVXAvN3k0aC8waCtCRFhnNncrdHc1VzJEUFhZMjkvSzZvY1p0OVhtTElIbUgreHNPVlBSR1ZwQUhDQmlIeVRuUnpic0lPRFJpMExPRUlVYkt6OUVUVFhXTUc5WlNqekgwVEE4ODh6Z2xQOHJtRzBVbUN5dVBnUHYrdW9GR2JmdjZCbkR6RC9nWVFoZnlJcVcxUkV2bTZNK1RvN09iTFl3VUdqMGdmbTZqZ1k3QTlCQk9DMXQ2VUlNRW1BL2YydW94S1kvK0NDbkgrZS9UUGRFWUlEY3FkbGN6MG9Jb0l4eHVEQTNhL1ZlcjlyR1c3TWZtQkJ6aDVnL29NSmV2NUVOR1Jqd010VnRtSUhCNDFLamNEN0FEVDdYY2RvbGQvcFU4R0IvbFpTR2N4L1lFSFBmNnNJV2dUWTJlOHlSaVBkZHNyK2pCMmptT0JqS1pYQjdQc1YrT3dCNWorQVVPUlBSTzlHL25LVmkrZlBueC94dXhnL3NZT0RSaVdUd1M1UXZBOEFSNWNjaU1MMnU0UktZUDVsQ21qK1d3bjJCakFKQXE0SC9mdVFxVUdUMzBVTU8yWmZqbUJtRHpELzhnUTNmeUo2dDZJaWNsbDNkL2QvaGZsTWpzRCsyWmcvZjM1ZFYxZlhZY2oyWmxHVnVYZU5mZGdyVzNZNlhaV25wdlludjJ4bVQweGVGQnV6YXFYZjlRd241ais0SU9jUEFKMFpZOTI5WnI4VC85VXo0Uml1QjZYbGw4c0JEZis4NXFoSlMxdjlybWU0TVB2QkJUVjdnUG1YSThqNUUxRWZjMFdrN0k1TXpaM2lKU0piVlBXR2xTdFhYbm42NmFkM1ZheTZVU3F3cDY5MGRuWWViNHk1eCs4NjZOMnBsNHpmSldEMk5PQy9QZ0tzN3dJKytZdStqNDJyQmY3ekE4RDB5Y0JWZndROEgwWjR6Ky8wZFdqOVR5UmdlNERNZjNCQnpoOEF4QmcwUm5xQkh2OXFxSloxb0NhQ2J3UnBIV0QyZ3d0cTlnRHpMMGVROHllaWQ2OWdlOUFnSWhmdXZQUE82K2JQbi8vamd3OCsyUDhkNnhFVTJBNE9FWG1mM3pYUXU3Zk9IZjRUYjZaT0FxNC9vdlJqbjc0SDZQWEtmNjA5eGdHWEhaUTlCZW9mYTRHM053TS9PblRnNTF6OVoyRGVvdkxmWXpENUl6aHY5Z2J2REZYbVA3Z2c1dzhBSGd3MlpPcUc5VFdEdWc2czdtMGN2aGNkQlpqOTRJS2FQY0Q4eXhIay9JbW9yNEt6TW9iNjFLaUlmTE9ucDZkajNyeDVOODJlUGR2SGJ1T1JGZGdPRHFwdTZ6TjFoUU5wRFl1SUFjYjNzODlVRndFbTFmU2QxcFM3Y3MwSXNNc1lZRzBuY09HQndHZGFnT2VXQTgvOEF6aDBiK0FNRy9qcGk4TmJhMWtFVUFDcmVzYjQ4T2FWeGZ6TEVPRDhBY0JWZzgxdUxZYnpGUFdncmdPVjZCRDBFN012UTBDekI1aC9XUUtjUHhIMTlSN1AwaHJyZWQ0UG1wcWEzdmY0NDQ5ZmZzUVJSM1FQVjEyaldXQTdPRlJWZU5wZWRmSVUyT1JXYmx5Y2JoZTQvUGZBRHZYQU53L0tUa3ZzQ2x4eldPbjVtMnFCUno4TFhQZ2tZQXhnU1hhbjUvcVhnYis5bWQzUjJkUURQUDczMHMvLzFVbkE3cFU0eUo3ckFGamQyd2hQc3pVRkFmTXZVMER6ejNOaDBPSFZERDdqdXhDMGRXQmRiMzJnMWdGbVg0YUFaZzh3LzdJRU9IOGlHbDRpMGdEZ0FtUE02bm56NWwwemUvWnMxKythS2kyd0hSeFV2VGE1dGNpb3FkZ1F1SjRDenk1Lzd6c2QvOW9BbkRJZE9Nc3AvZmk4UmNDZDZmZjJIdVhvMFFpNk5USXF4cTBZRHN4L2FJS1dmOTRtdHdhdVNrWFdnK0N0QXhZNnZTZ2FyZDdLdjlrSVlQYmxDMXIyQVBNZmlpRG1UMFFWRVFWd1dWTlRVOGZMTDc4OGQ5OTk5dzMwUm9NZEhEVHFiSGF6UjI1RzhvREVYMWNBQjkzZWQ5cG45Z0V1K25CMmtMR2o3c3NlK1Rsb3o3N3pqS3NESmpkbXI5L041SzdoalpyczZiQmpLbk1BcXFRdU40SjZFNHd2dU14LzZJS1VmOTRXTndwZzVOYURhbDhIT3IxSVlMN2tNUHVoQ1ZMMkFQTWZxcURsVDBRVjB3VGcrMnZXckprd2I5NjhId1Y1VEE3amR3RkV4YnFSM2JsUmJEMExjMWdKc3FPZlQ5bWg3L1RqVzRCRFBnQjBackkvaFlPT2RXWUdIaW45Snk5a2Q1QU91aDI0ZjJFRmloNUVqMW9qLzZZVnd2eUhMa2o1NTNWcnR2K2Q2MEI1ZWpRNHh5dVkvZEFFS1h1QStROVYwUElub29vYUMrQmI0OGFOKzlxOGVmT0N0L09ZRTlpdG9qRW04TmNYQlZXblc5blZzaTRDM0hsczMybkg3Wk1kUUt6SEJWNWJCeXhlUGJUWFBISGF0cU03ZTQ0Ym5qcUhJb1BnYktPWS85QUZLZis4YnE5eTYwRVExNEdlQ2k2dmtjYnNoeVpJMlFQTWY2aUNsajhSVlU3dWppeFJBRmMwTlRXOURtQ2V2eFZWQnMvZ29GR255OHNld2EvVUlYd0Y4TlptWUZYSHRta1B2UUswdmdYVVdObmJ2WTBiNGhpWDd4OFBmSGozN00rdVk0ZTEzUDRKdHA3RDIrTUY1d3N1OHk5VFFQUFA2OHJ2dEhNZDZGL0JPdEFWb0hXQTJaY2hvTmtEekw4c0FjNmZpRVpFRTRBcGZoZFJLWUh0NEZEVndINjJvRE9TMjZzcCtBTStuTG95Mld0cXozNTAyelJQZ1N2L0FHenV5ZDRTN3J2L09iUzMvdmxMd0JIM1puOSs5Y3F3bDF4YVFRZkFjTjlTMVUvTXYwd0J6VDl2NjEwQnVBNzByMDhuWUhCdW84RHN5eERRN0FIbVg1WUE1MDlFbFpXN3krZ3ozZDNkdC9sZFM2VUV0aE5BVmJuRnIxSTFQdDBONHUwTzROb1hzcmQ4KzlQcndGRHVNdHlWQVRaMVozOTZmYmc0S2hxZ0s3S1kvOUFGS2Y4OFA5YURhbDRIL0dvM2xjRHNoeVpJMlFQTWY2aUNsajhSVlU2dWMrT1BydXVlZDh3eHg3enBkejJWd2d2M2FOU3BxL0RkSUFUQUR2WEErTHJ0SDN0a2FmWVdjaHU3Z2RuVHluL05pejZjL2ZGTGpmRUduNmxLTVAraEMxTCtlVFVWN0xRSjVEcGdCYWVUaTlrUFRaQ3lCNWovVUFVdGZ5S3FIQkY1WEZXL05tdldyR1YrMTFKSjdPQ2dVV2ZyMFlqODZaZkRmQzVPWFFUNDNlZjZmM3hqZC9iZnlCRE9iMXE1R1ZqWDFYZGE0VFcrRlZHd1hLSVNuQjBjNWwrbWdPYWYxMmM5NERwUVdzRnlxVUZ3MWdGbVg0YUFaZzh3LzdJRU9IOGlxcGhuWE5jOTU0Z2pqbGpoZHlHVnhnNE9HblhHK0hRLzkvb0k4SkgzQWQwWndETEFVYm1oZHpvSE9LRWd0Ukp3UGVDM2Z3ZGUvSGQyV3ZQRTdDQmxyZ0tIN1Ezc05DWTdmY3R3ZjZ5Q0RvQTY4V2VaVlFMekwxTkE4ODlyTUNQL21hcDVIV2l3Z25NN2UyWmZob0JtRHpEL3NnUTRmeUlhZnFyNlVpUVN1ZUR3d3c4UGZPY0dFT0FPRHN1eVBBM2l5SHNoTU03cWhDV0tUSVdHVWVuTURUSzI2MWpnRjhkdG05N3RBbGQ4REJoVDAzZitSYXY2ZjYwSEZtVi9DaDIwSjNEZWZuMm5LWUFGYjcrbnN2dFZLeG5VVi9peWpwSEUvSWNtYVBubk5WbmRGVnNQQXJjT0dCZU5QbndwckJSbVg3NmdaUTh3LzZFSVl2NUUxRmYrKzZ3TVpYQ2d2cDRRa1FzT1BmVFFRRitXVWlpd0hSeXEyalg0WERRYUdRRW1SRHF4cHJkaFdPOFN0M3c5Y09HVDJTTXU2N3VBamg3Z2M3L09QdGFUTzhQemxUWEFmcnRtLzUveGdQYTNnZXYrT3JUM3llL0laTHpzVVp1Vm00RjcyNEhYTnd6UDV5Z2tBdXdVM1RTa0FkRkdPK1pmdmlEbW54Y1JEMk90YnF6WHVtRTdVejJvNjhBRXF5TlE2d0N6TDA4UXN3ZVlmN21DbWo4UnZUZUZIU0txK250VlBUc01sNlVVQ3V4bThkRkhIOTB0RW9tY3A2b05mdGRDUS9lL2IzMzAyRldac1h0VzRCTGNBVVZOOXZSVTF3TjZSL200amFyWkhad1AxcTF1Ky95T0x6L3JkejNEaWZrUExzajVBOERhVEgzZFhhdjJPM3F0MjdqTFNLNEgxYmdPN0ZHei91OW43L1RDRTM3WE0xeVkvZUNDbWozQS9Nc1I1UHlKYUJ0anpKY0IxQXc2WXdtcStwS3FmdkdJSTQ1WVBNeGxqWHFCN2VDZzZtYmZwRDh6Z3ZOSCtndHVOY2t2RzFkd1d2cHN1ZGZ2ZW9ZVDh4OWNrUE1IZ0pZYmRFeXRoWnVONEJTdUI2WGxsNHNDbHlmUGtlLzdYYzl3WWZhREMycjJBUE12UjVEeko2SnRubmppaVZVaXN1TlFuNmVxZjFEVjg4UFl1UUVBUXhnbm1taEV2YXlBTjZ6WEtBUk5kdG00R3hXLzlibVNTbUQrZ3dsMi9saThHbHRFc0ZBQjVYclFqOXc2NEZsNHp1ZEtoaFd6TDBOQXN3ZVlmMWtDbkQ4UnZXZlBxT29Yd3RxNUFiQ0RnMGF2NVFEZUVRSDNiMHBRSUgvZDdiTFh6cEVLWE4zck8rWS9nQkRrRDh3UkQ0cC9pR0lUdUI1c0o3OE9LTERDZEtOQ1F4ajZoTmtQS05EWkE4eC9FSUhQbjRqZU5WVjl5YktzQzhJMjVrWXhkbkRRcUtUQVd3RCtsZitGaXVTV2lTclMvaFpTR2N4L0VBSFBQMCtCZndCWUF3WFhnMks1NVNIQVVuVVJ1RTR1WmorQWdHY1BNUDhCaFNCL0locTYzR1VwWHp6MDBFTmY4YnNXdjdHRGcwYWw5U3Z4Qm9CWEZWQmVnRnRDOXVpTkI4R2YvQzZsRXBqL0lBS2VmNTY3Q2ErbzRFMEllQ0Yrc2V3Nm9BQ1NxWjJ4MXU5eWhodXpIMERBc3dlWS80QkNrRDhSRFkycVBwZTdXMHBvTDBzcHhBNE9HcFdXejVFdVZUd0hvQmZnQVp4QytjSEZSUEZ2dUdqM3U1NUtZUDc5QzBQK2VlMlhTSWNxZnBmL2ZzUDFJQ3UvSEFSWXB4NytodG5pK2xwUUJURDcwc0tRUGNEOCt4T1cvSW1vZktyNlVpUVMrZklSUnh6eEQ3OXJHUzNZd1VHalZ3WlBRTkhsZHhtamxRTEx1cnV3eU84NktvYjVEeWp3K2VjbzhIL0s3emNsS2JDcXk4TUxmdGRSS2N5K2YwSFBIbUQrQXdsRC9rUTBPQkY1anBlbGJJOGRIRFJxcGI0cXJ3TjRUb0RzK1pqY3pja3VnL3o0QzhDZkZsMHNnVDA5bGZsdkwwejU1NlhQbFZlaGVENi9Ib1JkZmgzSUhkbCtidkY1c3RMWGdpcUkyZmNWcHV3QjVsOHNiUGtUMGFDZUY1R3plRm5LOXRqQlFhTmFSbkFWRkoyOERqZExKRGQ2dW1LejYrRSt2K3VwTk9iZlY5anl6M01GMzFORk45ZUJnblVBNk9oeGNhUGY5VlFhczk4bWJOa0R6TDlRR1BNbm9uNHRjbDMzL01NT08reFZ2d3NaamRqQlFhTmErem55b2dwK3l5TTQ2RE9ZdkNybXRuOUZsdnBaejBoZy90dUVNZis4ZHpyd0p3RmVFUEJNSHQzMm4vc1dma1VDUFFZTHdPd0xoUzE3Z1BrWENtUCtSR0VuSWdvQTJuY0QrRWZYZFUrWk5XdFdvTytrOTE2d2c0TkdQYy9EalFwMCtGM0hhS0dLTmV2cWNJWGZkWXdVNXQ5WDJQSUhnQlVYUzZjbm1LZEF0OSsxakFZS2JPZ1IvTWp2T2tZQ3MrOHJUTmtEekw5WTJQSW5vdTBPN3oxdmpEbHoxcXhaQzN5cHBrcXdnNE5HdlM0WEM2QjRIQUpQUXpvV2cyNjc3clpIQlQ5YmZycUVadkJONWgvdS9QTmNneWRGMFphN1JDZDA2MEgrTXd2Z0t2Q3I5UjE0MCsrYVJncXpEMi8yQVBNUGUvNUVJU2NBSUNKUTFjVzhMS1U4N09DZ1VXL0pWK1VkS0c0U1lMM2Z0ZmhKQVlVaWxZbmlYcjlyR1VuTVB5dXMrZWUxbnlYL1ZPQmF2K3Z3bXdlODVRSTNyN2hZT3YydVphUXcrNnd3Wmc4dy83eXc1azhVWnFxYXZ4WDBpNTduZllHWHBaU0hIUnhVRlpMbllyNHFic3NQc2hVMnVjL2NBOFZOQzg2UTEzd3VaOFF4ZndBaHpqOHZ1UklQcU9LZU1LNEhXeit6WW03N09maWIzL1dNTkdhUDBHWVBNUCt3NTA4VVZxcDZDNEJIUE04N2RkYXNXUy83WFUrMUNObWZDYXBtelQvVDJxWmFQQWRnZnduWnVwczdldjlRVW5BeXpwRmV2K3Z4QS9NUGQvNTVVNi9YSFJxaitJc0NId3pUZXFEWjYzRC8yRFVCaHkyZUxUMSsxK01IWmgvZTdBSG1IL2I4aVlqS3hUTTRxR29zdTBDNlBjSDVBRjd4dTVZUnA1aXZOVGczekY5dW1YKzQ4ODliY2g3V3VzQjNBS3p4dTVhUkpJcEZQUmw4T2N4ZmNKaDllTE1IbUgvWTh5Y2lLaGM3T0tpcXBOOUVxd0JYQTlqZ2R5MGpSWUZYRmZqdjFCbXkydTlhL01iOENTTGE4eFllRk9BMnYwc1pLUXFzVitCSEM4L0RFcjlyOFJXekR6Zm1UMFJFWlFqTktYNFVJSFBVT0R2alJ4Q2NMMEN0MytWVTJEdWU0dUxVdWZJTHZ3c1pOWmcvQWNBOHRSTHI4Q0NBV1FDaWZwZFRRVjBlY0YzcUhGd0dTTWp1SDlFUFpoOXV6SitJaUFiQU16aW8rc3dSYisxS2ZBdkFOUUEyQVFHN2JkeTJ6L0tPNitHYnFaVzR6OGRxUmgvbVR3QXdXMXkzQnFjRHVFK0Jua0RkUG5MYjU5amtLYTd1bm9Cdjh3dE9BV1lmYnN5ZmlJZ0d3RE00cUdydE9sY2JkZ0srYm9CTFZkRVFtSkhWRlZEQkdoV2NtM29URDJHT2VINlhOQm94ZndLQTJNOTFjc1RnRmlpT0JnSnlod1VGSU9oUzRIdXJPbkF0Ynd0WkdyTVBOK1pQUkVTbEJPSFBBWVZZeXp5dHFWdUxxMFJ3RG9DeDJYMkRLcFEvUGlPQUFtOTZIaTVQdjQxZjhNdnR3SmcvQWNCT3Y5REczYmJnVndKOERJTDZxbDRQQkZERlppanU3SG9iWDE4OGh3TUxEb1RaaHh2ekp5S2lZbFg1ZDRDb2oreVlEQ2NDK0lZSWJBQld3ZmZGYXRLcmlqOG84T1BVdWZnRFQwc3RFL01uQUh2ZG9YVVRlM0MrQUY4RjhMNXFYQWNVOEFSbzl4US9TYTNFUGV6Z0trOCtld0FYQ2JCTFZXYXY4RVNZL2J2QnRrOUVSSVdxYWZ0UE5BQVY1eFpNVlJmZk5ZSVRxbTBIUjRFT1ZWemZKZmpwSytmSVczN1hVMzJZUDJYUDZJbXN3UUVSQ3pjRG1BcFV6em9BQUI3d2pPdmhvdmEzc1poZmNJYW1aWjdXUk5maEl4WndJNm93ZTFYOE5xUDRKck4vZDlqMmlZZ29yNXEyLzBTRFV4WG5abHdHeFdVUTFJdEN0R0F0OTN1RlY4M1ZJTGxCMFFRS3hTWTErR3JxYk56RG8vYnZFZk1uWk1kbjJUbDdLOG5QaUtKR2dhM2grNzRPWUZ2S3Vib1VpaTRBMXlkWDRsSit1WGx2bUgyNE1YOGlJdko3ZTA5VUVmR2I5QWdEWENDQ2p3T29Vd0JRL3djaDYvTUZGMWdONEZsWDhKMjJzMldSdjVVRkMvT25EL3hReDQyYmdETkY4VGtSdEFDSWJ2MkM0ZU42ME9kTGpxQmJGQzlrRkQ5dmV4dS94aHpKK0ZkWmNERDdjR1ArUkVUaHhnNE9DaWlWZmVaaTUzb1BCMEp3TGdTZkVFWE4xb2Y5M2NucGdPS0JqT0p1VTRkaytuUlo3MTgxUWNYOENkbnhXWGJFRkkzZ1VBSE9GV0Nmd2dGZGZkU3JpcjhxOFBOZUY4OHYvQXBXUUhqMnpyQmk5dUhHL0ltSVFvc2RIQlI4MlVFb0R3Tndnd2cra0o5Y3lYMmRyV2NNRkwyQnAzaTIxOFBYRm41RjJpdnd0bFFLOHljQW1LdlJoT0lyS3ZpMkFCUHlreXQ1VUZkeksxbmhlcURBbTZyNFdtb2lIc0pzY1N2MDFsU0kyWWNiOHljaUNoVjJjRkI0ek5HSXN6Tk9GdUFFQ1BaV1lIY0J4Z09sZDNRMGQwbERueDJWM0grMDZIaUxiTnVCNmZNNkNxd1c0QTNQd3hJUCtFWGIyM2lhMTluNmhQa1RnSmJyOUgxMTlUZ0Rpb05Gc0ljQ3V3bHkxK3FqOUhxQUVvOFZIM0l0WEFjSzUxV2dBOEFiQVA3cHVYaHNjd2EzTHJ0QXV0LzdKNkdoWXZiaHh2eUppTUtCSFJ3VU9pMDM2SmhvRkhzYVlHOVJUSWZpUUFBSGlHQnk0WHp2NWdzdUFDaXdITUJmQWJ6b2VuakY4dkNQcnRYNEYrOXBQem93ZndJQSsyZTZvOVJqYjFWOFVCUU9GQjhXd1V3QWRZWHpEZlZMVHU2eGRRQ1NBUDdxQVcyaStMc1JMRzg5UnpZTTg4ZWdkNEhaaHh2enAzZmpyRWYwU0FFTzhZQy8zWHEwL05MdmVvaW9mK3pnSUFLQWVXclphN0cvQUtjSmNCSUVPd3psNmFwNERZSmZkaXJ1ZXVWY2ViVlNaVktGREpKL1UyMzJwNk1IV05lMS9kT1pmekRNdUZjblJEcHduSGo0ckFnK2dxSXZQQU5SeFVZRm5vTEIzYXMzNCtrVkYwdG5CVXVsWVRaUTltVzBmMlpmNWRqMmFUQm5QNkkvQUhDcEFuZmVjclNjN25jOVJOUS9kbkFRbGRCeWc0NXhQVFRWMUtESmVHZ3lpaVlJeHFrZ280S05ub3VObHNIR2pJV042emRoSTNkb2dxVTQveG1UY0ZGRExVN2Vrc0h2RjZ6R1Zjdy9CT1pxZEpxRnNWWW54cm1LcHRwNk5JbUhKczlEblFnNkZOamdLalpsRERaMkFSdGVld2FiOFFDdnF3K0VvdXp0M2ZHTmhnaE82K3pGL0VXcmNUV3pEemkyZlNxQkhSeEUxU1BpZHdGRW85SGk4MlF6Z00wQTN2UzdGaHA1eGZrZjhJZ3VCNEQ2Q041b08wZm0rMWtialpCenBIY1JzQmJaSHdxVG91dy84b2l1QUlDNktGNVBuaXRQK2xvYlZSN2JQaEZSVlROK0YwQkVSRVJFUkVSRTlGNnhnNE9JaUlpSWlJaUlxaDQ3T0lpSWlJaUlpSWlvNnJHRGc0aUlpSWlJaUlpcUhqczRpSWlJaUlpSWlLanFzWU9EaUlpSWlJaUlpS29lT3ppSWlJaUlpSWlJcU9wRi9DNkFpSWlJaUlob3RMcjVhUGttZ0cvNlhRY1JFUkVSRVJFUkVSRVJFUkVSRVJFUkVkSG9KMzRYUUVSRVJFUkVORnFkUGs5M2xGcE05Q0xZY09jc1dlbDNQVVRVUDQ3QlFVUTBpTk4rcGJzMDFtQnlUdzNXM3ZFcGVjUHZlb2hvNUxEOUU1RlZqMVBFdyttV2kwY0FmTnZ2ZW9pb2Y3eUxDaEhSSUJvaStKeDYrRTJrR3hmNFhRc1JqU3kyZnlJeWlsMUVFQWZ3UHI5cklhS0I4UXdPSXFMQkNDWUEyQXZBSkw5TElhSVJ4dlpQUkVSVU5YZ0dCeEVSRVJFUkVSRlZQWFp3RUJFUkVSRVJFVkhWWXdjSEVSRVJFUkVSRVZVOWRuQVFFUkVSRVJFUlVkVmpCd2NSRVJFUkVSRVJWVDEyY0JBUkVSRVJFUkZSMVdNSEJ4RVJFUkVSRVJGVnZZamZCUkFSRVJFUkVZMVd2Y0NUbG9jTktsamdkeTFFTkRCMmNCQVJEY0pWL0ZZOHZPMUZzTmp2V29ob1pMSDlFOUVkUjh0ekFKN3p1dzRpSWlJaUlpSWlJaUlpSWlJaUlpSWlJcUxSVC93dWdJaUlpSWlJYUxRNjY5ZjZJUmk4MzR2ZzM3Y2RLUXY5cm9lSStzY3hPSWlJQm5IMkkrcEFNY01GbHQxMmpQelo3M3FJYU9Tdy9ST1JXamhGZ0F1Tmgvc0FuT2QzUFVUVVA5NG1sb2hvRUtvNFRnVTNHZUFMZnRkQ1JDT0w3WitJaktCT0JPTUJOUGhkQ3hFTmpCMGNSRVNERUVGRWdEb0lvbjdYUWtRamkrMmZpSWlvZXJDRGc0aUlpSWlJaUlpcUhqczRpSWlJaUlpSWlLanFzWU9EaUlpSWlJaUlpS29lT3ppSWlJaUlpSWlJcU9xeGc0T0lpSWlJaUlpSXFoNDdPSWlJaUlpSWlJaW82ckdEZzRpSWlJaUlpSWlxWHNUdkFvaUlpSWlJaUVhcmlJY2J0eGc4WE9OaXRkKzFFTkhBMk1GQlJEUUlUM0dkdXJnM0dzVTZ2MnNob3BIRjlrOUVOeDRyYndCNHcrODZpR2h3NG5jQlJFVFY1S3hIOUwvTG1VODlMTGoxV0hrOC8vdlpqK29rVlh5cG5PZDZMbDYrN1RqNS9kYm5QcUtPcHpoRVpQRExDbnN0M0hYbkxGbFp6dnNRMGRDdy9ST0YxOWx6TmVydGhtYjBvbUd3ZVQyRHpiY2ZJMHZ6djU4NFQ4ZU1yY2ZlSmpQNHdlVU52Vmoyd0d6WmtQLzlLL04wVEU4VVU4cXBjVU12Rmp3d1czckttWmNvcUhnR0J4SFJFQWp3dzdKbU5MZ1R3Tll2T0c0dmRyWWk1VDNYR1B3VXdOWXZPSzdpUHl6QjkxSEdOdHRrOEhzQS9JSkRWQUZzLzBUaDFURUpPelc0dUU4c3hBZWJWNERuQUh3aS8vdllDT0tXNGlHeE1HbXc1elpGY1NTQXgvSy85OVloWVlCbnk2bXhxUVo3QVhpOW5IbUpnb29kSEVSRVEvT2JNdWRMRnY3U0U4SEcraktmcTRJRmhiK0w0alVJSGdaZ0RmWmNsNmZSRTFVUzJ6OVJTTlc0NkpZb1hsWmcvYUF6SzlvS2YvVU1ObGpBbnhVWU45aFR4Y003aGI4YndYcFB5K3Zna0F5NnlwbVBLTWg0aVFvUkVSRVJFZEVBNXN4Ujgxb01FMHdHMGNIbXRZQ2UyMmJMMnZ6dlo4L1ZhT2VPbUdCbEJyL1U3TzJWV1BmRUJkS2QvLzNFZVZyVENFd3NwOFlPWVBXWUd1eHFHVndwaXRkdU9VWitVTTd6aUlLRUhSeEVSQUZ5OWtPNnQxcTRGY0RpVzQ2VzgveXVoNGhHRHRzL0VaM3pxTTVVUlZxQnY5NXl0SHpZNzNxSVJob3ZVU0VpQ2hDSllBd1VuMUNnenU5YWlHaGtzZjBURVZIWURYcWFGQkVSRVJFUkVSSFJhTWNPRGlJaUlpSWlJaUtxZXV6Z0lDSWlJaUlpSXFLcXh3NE9JaUlpSWlJaUlxcDY3T0FnSWlJaUlpSWlvcXJIRGc0aUlpSWlJaUlpcW5yczRDQWlJaUlpSWlLaXFzY09EaUlpSWlJaW9nRHdERHBWa1Fid3F0KzFFUGtoNG5jQlJFUTBmTG96MkJBMWVCRGNzU0VLSGJaL0lwSVYrR2ZISkJ4VlU0OXV2MnNoOG9QNFhRQVJFUTJqT1dwT2JFRURBUGVCMmRMcGR6bEVOSUxZL29tSWlJaUlpSWlJaUlpSXFodlA0Q0FpSWlJaUlncUFFK2RwellRbzl2QThkTjk2dkt6d3V4NmlrY1l4T0lpSUF1VEVlVm8vTG9vV0UwSEh6VWZKRXIvcklhS1J3L1pQUkJOcU1BV0N2NGpCU3dEKzArOTZpRVlhNzZKQ1JCUWdFK3Z4SVdQaFpWWGM0WGN0UkRTeTJQNkpTQ3dZQ01aQVVPOTNMVVIrWUFjSEVSRVJFUkVSRVZVOWRuQVFFUkVSRVJFUlVkVmpCd2NSRVJFUkVSRVJWVDEyY0JBUkVSRVJFUkZSMVdNSEJ4RVJFUkVSRVJGVlBYWndFQkVSRVJFUkVWSFZZd2NIRVJFUkVSRVJFVlU5ZG5BUUVSRVJFUkVSVWRXTCtGMEFFUkc5TjJjL3JlUHkvL2M2MENpQ3pTcm9LWnkrYmgxNkhwZ3RuZjVVU0VTVnd2WlBSSVc2RGQ2T3VMaEtQYnpoZHkxRWZtQUhCeEZSbGROT2ZCK0t5UUFBZzBZRk9rV3htMjdCcmZsNUp0VGdJUUQzK1ZVakVWVUcyejhSbmZXSTNpZEFQUURBelUwMG1IYjJJM3A0Zmg1VlBIckxNWEs3SC9VUmpTUjJjQkFSVlRrQmVpQTRvV2ppamdEMnp2L3FBVGVQZEYxRVZIbHMvMFFraWtZSWpoNW9IaGU0WTZUcUlmSVR4K0FnSXFwMmlrY1U2RkVGb0NVZmYrUFdZK1Rwa1M2TGlFWUEyejlSNktuQlBBQ3Vhbll6VVBpVG5RR2J2U1k4NVZkOVJDT0pIUnhFUkZYT3plQTFBZjRwVXZTQWJ2M25seU5lRkJHTkNMWi9JbklGTHlpd0FnQ2s0S2VnMC9NM2R4NHNYYjRVUnpUQzJNRkJSRlRsckJxc1ZrVUtBTFQ0U3c3UTVRSDNqM2hSUkRRaTJQNkpLTElGN3dqUUxvSytaM0xsdGdrcUhJT0h3b01kSEVSRVZlN21vMlFMZ0w4QzZJWUNXMDlWeis3b3ZHeGxzTkxYQW9tb1l0aitpZWptMmJJQml1Y1Y2Q200TENWL0ZzZmlYaGV2K0ZjZDBjaGlCd2NSVVFDNEJzOEMyTER0dk5RY3dVdFlnelUrbFVWRUk0RHRuNGd5d0VzQ2JONTZhVXIrN0EzZ2hab0lWdmxZR3RHSVlnY0hFVkVBM0g2VXRIbUtWL1BmYlRSNzlIYURLdjUyOHpuUzYyZHRSRlJaYlA5RTVLM0ZDeENzMnpyQWFIYkEwUzBBWHN5ZDZVVVVDdXpnSUNJS0NzbmVBazQwK3dOZ2pYaDR5ZGVhaUdoa3NQMFRoZHFkcDB1WEI5d3RCYU9NQ3ZDMnVuamU3OXFJUmhJN09JaUlBc0pUekZOZ2JjRVE2aS9jM0laLytsMFhFVlVlMno4UmFRL3VCTGJkUlVVVmk1ZTE0MVYvcXlJYVdlemdJQ0lLaU51UGtVMVFQSkgvUGFONEFIUEU4N01tSWhvWmJQOUVkTnZ4OHJvQ1QrZC9Wdy9QUER0SE1uN1dSRFRTMk1GQlJCUWdhdkNvS2x4VnZPbXR4Vk4rMTBORUk0ZnRuNGlnZUNEN0R6b3lOYnhOTklWUHhPOENpSWhvK0hpQ2x5TEFjalg0MVoyblM1ZmY5UkRSeUdIN0p5SVgrR01FK0JlQTVKMnpoTGVKcHREaEdSeEVSQUhTdlI1cklQaUwxNHU3L2E2RmlFWVcyejhSZFZsWXBjQkw4SENUMzdVUStZRWRIRVJFQVhMdmFiTFI4M0NMbGNFYmZ0ZENSQ09MN1orSWVyZGdJMXc4bk9sQjB1OWFpSWlJaU42elQ4elJDS0RpZHgxRU5QTFkvb25veEhrNjVzUjVhdmxkQnhFUkVSRVJFUkVSRVJFUkVSRVJFUkVSRVJGUmxXaHBhYW54NjczajhmaGVoZTgvZmZyMG5jcDVubTNiZTA2ZE9uV0g0dW1PNDhRU2ljUzRjdC9mdHUwZFk3SFlBZVhPWHlnV2k3Mi91Ym01dG94WkkvQnBuS1ozdTN3VGljUzRSQ0t4ZC9IMFdDejIvbGdzdHZ0dzFraitZdnRuK3kvRzloOHUzQVp3RzFDTTJ3REs0eUNqUkZTVmFtdHJyN050KzcrTHA4Zmo4ZkcyYlMrMmJmdmZ6YzNOVFFPOVJpd1dPOEMyN1VXeFdHektVTjdiR1BOSWJXM3QrUUJnMi9iSGEycHEvcDVJSkJvR2U1NklYTmZRMFBDdG9zbVdxajZ0cWljUG9ZU1RJNUhJWTlPbVRaczRsTG9Cd0xLcys4ZU9IWHZuWVBQTm5EbnpNN1p0UDFicU1jZHgvczl4bkk1NFBQNlJnVjRqSG8rUGR4eG5RVHdlUDNZb05iN2I1ZXU2N2hjOXovdFY4WFRMc3E2eExPdkhRNm1CUmplMmY3Yi9ZbXovNWJ0eHB3QUFJQUJKUkVGVTRjSnRBTGNCeGJnTm9MeUkzd1VRRVExRlMwdExUVTFOVFFPQWozdWVkMUU4SGgvdmVWNXZlM3Q3eDVRcFU4YUt5TU1BZmdpZ2NlellzZmMzTnpjZnQyelpzdTVTcjlYZTN2Nmk0emlQVzViMXlKUXBVL1pkdW5UcHBzSGVQNUZJVEZYVmZicTd1Ky9OVFRwWFZYK1pUQ2EzRFBTOEdUTm1URkRWVDd1dU83Tnd1bTNiQjR2STJJMGJOLzZ5dkNVQXBGS3BuenVPYzFZMEdqMEV3QU9sNW1sdWJxNGROMjdjMk9McHJ1dGViSXg1ekhHY2cwVGtsYUtIZTF0Yld6ZkY0L0VtWTh3aHF2cFNQQjRmYjFtV3RyYTJiZ0FBeDNGK0FtQkRKcE01S0JLSjNEZDkrdlJERnk1Y1dQS09EZWwwZXIxdDI1ZUx5TDN4ZVB5Z2REcWRIdXl6dmR2bEN3QWljcXFxM2xDMEhKcEU1SERQODRhMGcwV2pFOXMvMjM5LzJQN0RnZHNBYmdQNncyMEE1WEdVYlNLcUtyWnRueUFpVndMWUc4QUNBUEE4N3puTHNtN0k5ZHpmbGtxbGJzck5lNDJJT0YxZFhaOWR2SGp4eW41ZVVtemJmaHJBb2xRcTliWEIzai8zeDMyM1pESTUyN2J0WFFIOEU0QUN5SlNhMzNYZG5Tekx1bFZFamdGUXI2b2RBQ0FpVHllVHllTWN4N2tmd0VuRnoxUFZ1UUQrRHVDN0pZc1dNYXJxbFhwTVZVOERNRjVFYmdmUU05aG55cjJlQmFDMXQ3ZjNzOUZvOUQ0QSs2cHFTa1JjVmQyMGJ0MjZveVpNbURBWFFDU1ZTbjBPZ09jNHpuRUFmdXg1M2lucGRQcWwvbDdidHUwclJlVFlaREs1SHdCM29EcmV6ZkkxeG54QlJLNFdrVVlBbmFycWlVaFhNcG1jWk52MnVTTHk4eEpQWFpwTUpxZVdzMnhvOUdEN3p4WE45ZytBN1QrTXVBM0lGYzF0QUFCdUE2ZzBkbkFRVWRXeGJmdGtBRWVsVXFsVEFTQWVqNThxSWo4QnNFNUUxaFhOSGdHd0o0Q3Jrc25rZGFWZXozR2Njd0RjQUdCR01wa3NQcUt4VlhOemMxTlRVOU8vUE04N05aMU9QK1k0emowQW9nQXVMNTdYODd4UEdHTitrRXdtZDdadCsxZXF1aFRBendGQVJENHZJdjhoSW1kN252Y3FnSThZWTVibm42dXFONmpxcWkxYnRseFdXMXM3RGdBc3k3cGVWVi96UE8vYTR2ZXlMT3NHQUt0YzEvME9BS3hkdS9hZFNaTW1uU1FpWjZaU3FZLzI5M2tLeGVQeE00MHhaeWFUeVFOYldscDJycTJ0ZlRtVlN1ME9BRE5uenR6ZnNxeGJBWXdEc0JvRk94cXFhZ0EwQTdqZmRkMUwydHZiTzRwZk94YUxUWWxFSWtzOHp6czduVTdmTXR6TDEzR2M4MVgxT0ZYOVFxNm1EeGxqSGttbFV2V080N3dDNEhvUnViL2d1WjhWa2JPU3llU01jcFlOalM1cy8zMngvYlA5aHcyM0FYMXhHOEJ0QVBYRlMxU0lxQm9kb3FwUDI3YjlTMlBNbHp6UE93L0FtVDA5UGM5SG85RSsxOXgyZG5hKzA5RFFjTENJN0RIQTYzMEdRRGVBYndQbzl6cllzV1BIWG9Mc0gvaU9lRHorSDZwNmdvaE1UeWFUeTJiTW1QR0JhRFI2YVRLWlBCc0FiTnYrcnVkNWR5TjN0RUpFMXFWU3FlVUE0RGpPV2dEd1BPL2JJdkp3TXBsOHVmQjliTnZPQU9qSm5TNjdLVGZ0U1JFNXViMjlmVVZ4WGJadE95SnlRZUZqa3lkUDNxQ3FyeWNTaVVtdTYwNGY0TFBEc3F5bG51ZXRCN0FjQUdwcWFnNEI4RXc4SHYrZVpWbDNxT3E1QUg3ZDFkVjFUVTFOemFUQzU0cEloekZtQjgvenZseHF4d1lBakRHZkFiREZHSE5GUzB2TFhZc1hMeTU1Uk9rOUx0L08vUEtOeFdKamN2T2NwcXFObXpadHVxWHdGT1Y0UE40cEltVWQxYUpSaWUyLzcveHMvMnovWWNOdFFOLzV1UTNnTm9BS2NKQlJJcW82SW5LWXFqNE40S2pXMXRZdFBUMDlSNnJxNUdnMCtoa0Fud1F3TFoxT3Y5N1oyZmxPYmdkaDN5MWJ0dHhmNnJWeUk1ci9wNnArUVZXUGN4eG5uMUx6SlJLSjl3RzRDTGtqRjY3cnJoU1JDNUxKNURJQWlFUWlFNUhkU2NyWDJDUWl0dzcwT1ZUMUZWWDl5WXdaTS9vY1JjaWRLdHJubW1IWGRYOHRJZ2NVanhDZXU0NTJYRmRYMTlPRjA1UEo1RU9wVk9wVXovT21HV091S2ZVakl2Y2JZK2FyNnVHcFZPckJaREo1TWdBWVl3NEg4RHNSK2FqbmVST1N5ZVFaQUpiVjFOU2NuRnUrbjB5bjA4czdPenZmU2FWU2ExUjFYd0FsbDIvdTg4eFcxZjhCc0tXdXJ1NzBrVnErQU5ZQXVMQ3BxV24vb25vc1ZTMTVUVGFOZm16LzI3RDlENGp0UDZDNERkaUcyNEFCY1JzUVV1emdJS0txWXR2MlRBQ2R2YjI5cm9oSTdsVEs5eHRqcmdTUU1jYnNKQ0tYeE9QeGNZMk5qU2tBRUpIUDF0WFZiVGZZRmdEVTE5ZWZxYXF2cGxLcEJ3SDhuNm9XajNBT0FGRFZXd0E4Q2VCMUFGaXdZTUZyeVdUeVp0dTJUOGhkSjdxVjR6aWZFcEZ2cEZLcHhRV1RHeEtKeEtSRUlqRkpWUnNCSUoxT1h3T2dKUnFOUHBYNzQ1NVhJeUo5L3ZpMnQ3ZXZVdFVIVkxWNDFQaUxWZldleFlzWGJ5NVZkeXFWZWk2WlRPNWIrSlBKWkk0RmtCU1J6WjduZlRHWlRONVY4QlFENEhEUDg5cHpkZXd3WmNxVXNRQ3VBMUFESUpNN0ZSZ05EUTEvaXNWaXU2bnFKMVMxNUNqMHNWanNBQkdaWVl5NVMxVi9yS3FYbHJxOTN6QXMzMmgrK1lySStOeG5mOEx6dkNXcStuZzhIaitpY1BtaWFPZVJxZ1BiUDlzLzIzKzRjUnZBYlFDM0FUUVlkbkFRVVZYeFBHOGlnRWhkWGQzenFscGZWMWYzdk9kNUJ5TTdrTlp5QUcrVysxcTVXNnhkS2lJMzVsNzdleUp5UWp3ZTM2OTRYbFd0NmU3dS9tcmh0RmdzTmhuQVBTSlNmUC82bzFTMWVHQ3cvL1k4YjdubmVjdFJNR2hZS3BXNlRWV2ZVdFZIQzI2REZpMTFkS0czdC9keVZUM0Z0dTJQQVVBOEhwOEY0QkJqelArVSs1a2R4Mm1PUkNKL0IvREt4bzBicDZYVDZic0FiQjJvTEpGSTFBSFlZRm5Xd3lKaXErcXRqWTJORndPQU1lWmZBSmFMU01tQnpVcXhMT3RxVmYxTmEydnJXOGFZdTBYRXk5LytyZEF3TE4rUDU1ZXZaVmxQNVNlMnRiVXRFcEVMakRIM0Z4eVppeGJ2UEZKMVlQdG4rd2ZiZjZoeEc4QnRBTGdOb0VHd2c0T0lxa3BiVzl2OFpETFpuRXdtbXdGc1NTYVR6WjduUGFtcVRTSnlKSUNQbGZ0YXRiVzFWNHJJU2hHWm0zdnR2NnZxN2NhWW0xQTBSdEhxMWF1UEtCNkYzUmp6SlFEelN3eEtkaDJBNHhLSlJPRUkzZDlPcFZKalVxblVHQkg1ZXVITXJ1dCtCVUNqcWw2ZG0xU0RFaU9mTDF5NDhBMFIrWWFJL01xMjdlTkY1QjdQOHk1dWJXMTlxM2hlMjdhWDI3YTl1ZmdIUUR1eUk3bi96OWl4WTk4cGZ0eDEzZjN6eTFkVlh3UndYREtaL0E0QXFPcW5jc3M0T3RpeUJZQjRQSDRzZ0FORjVGSUFhRzF0N1ZYVnl3SE1LVHBhTlJ6TDk1bjg4czFrTW4xT1IwMG1rM2NBZUJ6WlUyaU5xdGFvS3ErL3JVSnMvMnovWVBzUE5XNER1QTBBdHdFMENIWndFRkcxTWlKaTR2SDRKeXpMbWk0aWJ4dGpmdWk2N20zbFBObTI3Uk5VOVFJQUY3VzJ0dmJtcDNkMmRsNnVxbnZFNC9HckN1ZGZzV0pGWitIdnpjM050Y2FZODBWa3UxSFprOG5rTWxWOXpQTzhiNVJUUzN0N2U0ZUlITm5kM1gxbGJsS0RxbmFWbWplWlRNNVYxYitJeUlNaThydDBPbDN5R2xSanpJZGQxNTFhNHVkWUFHNC9qMDNkdkhuekMvblhFQkVEWUdZOEh2OEVBR1F5bVo4WVkzNm9xcDJsM3JOUVBCNy9vR1J2VVhkdC9ocGFBRWlsVXZlTHlOODh6N3N2a1VoczNVbXE1UElGZ043ZTNpOGpPM2ljSnlJTklsSnkrVkxWWVB0bisyZjdEemR1QTdnTjREYUFTdUpkVklpb3F1UnVEL2RERVptc3FyVWljb21xUGlVaWU2cnFQY2FZTWVqbmZ1a0ZyN0d2aU56bGVkNzNVNm5VazRXUExWbXk1SjE0UEg2V2lEemtPTTVyeVdSeWJxblhHRE5tekpkVWRWMHFsWHFxMU9NQXJnWHdWRXRMeXhYbGZLN1cxdFlsQmI4MkdtTzIyNEd3Ylh0UEVabWpxb2NEZUF6QUNZN2ozTzU1M2cvUzZmU3JSYSszM1JFZEFJakg0NU1Bb05SSTdMbkhQK2c0enFPcXVqdUFPaEdwQVhBdkFFUWlrWnRWTlNNaUphOWx6cHMyYmRwRVk4eWpxdHFXdXk2NkQxVTlBMEJhVlc4SDhFWGtSa0V2Tk56TGQ4R0NCZXNBck11OWZ5T0FRWGZRYVBSaCsyZjd6Mkg3RHlsdUE3Z055T0UyZ1ByRk16aUlxS29ZWTU0VGtVL25yc25zVEtWU3N6elArNzJxdnBaTUpnOTNYZmRjQUVpbjB4dDdlM3NQSzM2KzR6Z25BWGhXVlI5UHA5TWxCeE5McDlNUEEvZ2ZBRGZadHYzRDV1Ym0yaEoxckJTUkt3QW9BS2lxNVA4UEFLbFU2bzhBTHFxdnI4Ly9FYjNRdHUyRnRtMHZCSERaUUo5UlZYZjBQQzgvWUppWk9YUG13Ylp0LzFKRVhsWFZQUURzbjB3bWoxVFZRd0RFUkdTSmJkdlB4T1B4THlZU2lVa0R2SFMrem42dFg3LytEVlU5cmJ1N2UyZFZmVjVWdjVwS3BmNDM5OXdUa3NuazRRQTI1bjQvdHIyOXZjOHBwWTdqeEdwcmEvK21xcWFucCtmNHdpTmpCY3ZtZGMvelRnSndrbTNianlZU2lWMks1eG5xOGxYVmorU1hyMlZaRHczMEdZMHhPNHBJeVFIWmFIUmorMmY3ejcwRzIzOUljUnZBYlVEdU5iZ05vSDd4REE0aXFpcTVveEp2QVlCdDI5czlib3lwUi9ib2pRQllOMlhLbExHcU90R3lyTzdjS05yM2k4aU55V1R5YXlqNFkxa3NsVXA5MjNHY2lJaGNObmJzMlBVQWZsajRlREtaL0hXdWhwTlZ0Vk5FUHEycXE0cGU0K2Y1T2tYa0VjL3o3c3M5ZEp5SVRBR3l0NmhyYUdpNDBmTzh1MXpYWFJLTlJqOE9ZSGNBaXh6SCtSU0FPd0JNQnZDSTY3ci8yZGJXOW56QjZ6OEhZTDk0UFA1cFk4elhBTnltcWwyTzQ4d3NQQ1YwcjczMnFwczRjV0ljd0JwVm5hV3FhL3Y3M011WEwrOWF2bno1eS8wdDM5eHlqUUJBYjIvdnhwYVdGZ05nTnhIcGpzVmlrMVgxendEYUFCeTNhTkdpZnQrbnJhM3RxWGc4ZnFJeDVqNVZ2UVBBNGU5MitUcU9Bd0N2cU9wL0FZQXg1djJxK3ZQOGZMWnQzeW9pejRySXk2N3I3Z0RnMDU3bmJYZFVpVVkvdG4rMi8rTGx5L1lmTHR3R2NCdFF2SHk1RGFCaTdPQWdvcXBuV1pZSG9OdTI3VXNCSEFYZ3R1Ym01a2cwR3YxM0pCS3BCZkNIMXRiV2xRQ2VqTWZqeCthT3pnd3FtVXhlN2pqT2s2bFU2czhEekhhS01XYUtxbTdNLzNFdFJWVmZTNmZUendLQTR6alRBVXdCc3FmRE9vNXpwREZtdGpFR0FMbzh6N3NxblU0dlRpUVNyN3F1K3ozTHNoN3E3M1JUQUpwT3B4OEg4UGowNmRQM3FLbXAyYXR3eHdZQU1wbU1BTWhmVjl1aDJVRytoa1JWdTBUazA3WnRuNHZjNmFxMXRiVVBxdXJIQWZ6TDg3dy90cmUzcjRySDR5ZjE5UFE4czNqeDRrRUg4RXFuMHc4bkVvbEVkM2YzdWdGbUsydjVpc2phVkNyMUxBREVZckUxbG1VVlByd3JnTHRWRmNZWVYxVi90MmJObWp2SytkdzArckg5cy8yei9ZY2J0d0hjQm5BYlFFUkVOSUxpOGZqNFdDeldPTkE4TFMwdE5ibDd6UTk0K3VoN0lBQ3NRZWVxUW9sRW9tSEdqQmtUQnBrdDB0TFNNcVp3VURPaWtjRDJYMWxzL3pUYWNSdFFXZHdHRUJFUkVSRVJFUkVSRVJFUkVSRVJFUkVSRVZFRk5EYzMxOGJqOFVQZnpYT25USmt5TmhhTDdWN3UrN3liOTNpdllySFk1RVFpTVM3L2UwdEx5ODdsUG5mbXpKazJpazU3eloweU83MTQra0RpOGZpaDcvTHpTeXdXbTFMT2pINHRYNnB1YlAvOVkvdW5NT0Eyb0gvY0JsRFk4RGF4UkJRSVk4YU0yY2NZODRSdDJ4OGY2blByNit1dmlFUWl6eFR1UEpRU2k4VW1OelUxdlYzcUdzNTRQUDRWeDNFNkhNY1pjUEN1ZUR3KzNuR2NCZkY0L05paDFHaFoxaFdxZWc4QXRMUzBqS21ycS90N1BCNy95R0RQczIxN3BqSG1yN0ZZYk1mQzZTTHlPY3V5bmtTWmZ3Y1NpVVNEaU56ZTFOUjA2VkRxenRWd2VDUVNTY1ppTVdlZytZWmorZWJlN3dIYnRuOHcxRHFwZXJIOWw4YjJUMkhCYlVCcDNBWlFHUEV1S2tRVUNPbDBPbTNiOWwwaWNpeUE1L3FaelNRU2lZbkZFN3U3dTYrUFJxUEhBamdqa1VqY1hmeDRhMnZybXVibTVpYkxzajRGSU9tNmJtTThIa2M2bmQ0RXdMVnQrd1FSK1h4UFQ4L1VhRFQ2aEczYkw2WlNxV2Y2cVhPOWJkdVhpOGk5OFhqOG9IUTZuUzdqNHhrQXg2dnExd0NncnE3dVZBRC9UcWZUZnhuc2lTSnlxcW8rMk43ZXZxcm9vWk5FNUM0QWJobnZqOWJXMWkyMmJWK21xaGNBK0Y1L3o1c3hZOGFFbXBxYTRvSE1Ydkk4N3hITHNpNUxKQkxubG5qYWhnMGJOdFFQeC9MTmZlWnZBdmlUNHpqTGs4bmszSEkrSDFVM3R2L1MyUDdaL3NPQzI0RFN1QTNnTmlDTUtqVlNMeEZSUmNUajhmMUVaSDZweDBURXFLclh6MVBucXVyL0dtUCtxYXJkWmI2ZGlFak4yclZyNnlkT25QZ2JWZDBmd0dvUldRY0FudWQ5VGtRT0IvQ2x6czdPUTVZc1dmTE96Smt6UDJTTWVSTEFuRlFxOVl2K1h0aTI3U3RGNU5oa01ya2ZCdG5CaU1mang0aklqY2FZdlZwYlcxM0hjVklBV3ZyN0hDSnlRbTl2Nzc4amtjZ0xJbEtucWk2QVhnQlExWU10eTlxa3FxK1VlbTVYVjljdWRYVjFDMVcxcnI4Rm9xcGE0cUhGcVZScWY5dTJsNHZJcmdQa1VQeDZ0UUErRGVEQ1lWNitIeGVSUjN0NmVxWXRYTGp3alhKcW9kR1A3Wi90biswLzNMZ040RGFBMndBYUREczRpS2lxdExTMDFFUWlrY2tBWUZuV3FTSnliQ2FUT2JGNFBzdXlUZ053bXV1Nmh3T0FNV1l6Z1BIR21IOG1rOGtvZ014ZzcrVTRUak9BVjlldVhWdS9mUG55THNkeGxuaWVkMVE2blg0MWtVanNvcW8zQUVpb2FyZUlyTTAvVDFYSEFLZ1ZrWDk0bm5kK09wMSt0ZmkxWTdIWWxFZ2tzc1R6dkxQVDZmUXRnOVR4QndDdHlXVHlrbmc4ZnFhSVhLYXFuekxHOU5uSnlHUXlUWkZJNUsrcXVwK3Fpb2k4cUtwYnIzc1ZrYVNJSEFIZ0RGVWRhNHc1djZEbVBRRzh2R1hMbGttMXRiVjFxaXFXWlgxQVJKN3A3ZTJkS2lKOTdtbHZXZGJlQU9ZRG1PNjY3a2JQODNvWExsejR0bTNieXdHY09kRFJsVUsyYmE4UWtUT1R5ZVNUdzdsOEFZampPUDlXMWZtcFZPclVjbXFoMFkvdG4rMmY3VC9jdUEzZ05vRGJBQm9NTDFFaG9xcXllUEhpSGdBckFDQ1JTRHlzcW5NMmJ0eTRadm55NVYyRjh6bU9NMDFWZjkvZTNyNGlQMjNtekptTkFKWTJOemRiWThhTStlaEE3Mk9NZVZ0RU9sUjFhVU5EZ3pkejVzemRWTFZPUkJMeGVMekZkZDN4SW1LcDZrd0E0d3NQYUdReUdiZTJ0bmFqcXY3WWRkMDEvYnorWndCc01jWmMwZExTY2xmdWMyM0h0dTFEQUJ3TTRJK0pSR0tjNTNsWEFmaEcvZys2YmR0M3VxNTdSWHQ3K3dySGNjNEdzRENWU3JYRjQvRTRBRTJuMDhzTGxvbm5lZDdleHBqUHVhNjdYeXFWMmxwYlBCNmZZSXlCcXZhMHRiVzlrNXU4d25HY2R5ekxlbDg2blg2MnFLNVBpY2lDWkRLNXVIQzZpUHhEVlR0czI5NDN0eE5Ta29oMHAxS3BGd0FzYzExMzgzQXZYOXUyRHdRd1dVU09zMjI3SlpWS0xTNDFIMVVYdG4rMmY3Yi9jT00yZ05zQWJnTm9NT3pnSUtLcTFkcmF1c1MyN2FYang0OC9HY0NkK2VteFdLd1J3Tkc1bjYzYTJ0citEV0JxUzB2TEdHUE1OYVZlVTFYSGlVaXpxdjRpbVV4K0FjQlVJRHRJbG9qOERzQlVWZDJjVHFldnNXMzczd0JPeUQvWHNxekgzbjc3N2ZVNzdiUlRKcFBKMkNMeTV3VUxGcXdyOVQ0aU1sdFYvMGRFdmxCWFYzYzZnRkxYaVVaRTVNZllkcVNwRjhEL3BsS3Bld3JtT1FIQU5RQldxT3BPQUs3dmY0bGxYeFBBWmJrallBSkFjN1ZicWdyTHNvcFBlZjAvRWZraWdENDdOeUx5V1FDL0xuN3haREo1Q0FEWXRuMnZNV2E3VWROVk5RSWdKaUp2QU5nemxVcDlJamYvbHlxd2ZKL0t2YyszQUp3eXlIS2hLc1AyRDREdG4rMC94TGdOQU1CdEFMY0J0QjEyY0JCUnRmdVppRnlTU0NUdWJXMXQ3UVVBWTh5WnFyb2lsVXFWSEdoczhlTEZtd0hzV3pndGtVZzBlSjUzZ1loOFJWVy91MlhMbGo0N1B5SnlwT2Q1ajRuSVZCR1JxVk9uN2dEZ1hCRjVVMVdUSW5LZTY3ckxKaytlZkt5cXZteFpGbFQxWUFCM0ZiOS9MQlk3UUVSbWlNZ1JudWV0QXZDdGxwYVdPNHFQNE1UajhVc0E3S0NxRDRvSVdsdGJ0d0Q0bnVNNEI3bXV1N210clMyVm45ZHhuSDFjMTMyeHJhM3RxYUxQTlNuL2Y4L3p4Qml6ZE5XcVZXMDc3cmhqbTIzYkQ2WlNxY3NBUUZWcmNzdW1UdzJlNTkxZ2pFbkhZckh2dExlMy96TlhWeHpBUWE3cmZyNWtJZ0JLbkJJcWp1UE1GcEU1QU83MVBPOWJsVnErVTZaTUdhdXFwM3FlOTFYTHNwSWlzdGh4bkgyU3lXVEphNDZwcXJIOWcrMi9FTnQvNkhBYkFHNERDbkViUUx4TkxCRlZ0VlFxZFplSWRIdWVkeWtBMkxhOXF6SG1PNnI2WDBONUhWVnRCekExazhuc20wcWx2cjEwNmRKTnhmTVlZeTRGY0lhSW5GZGZYNThmYVgwVmdPVUF0cFQ3WHBabFhhMnF2Mmx0YlgzTEdITzNpSGkxdGJYbkY4OW5qTmxOVmI4RW9LT28xdjgxeGh4UU5HMmFNZWEybHBhV212dzBFYW4xUEc5NS9rZEVKZ0xBaWhVck9sM1gvUXlBQ3h6SE9TMDNlMVJMREZpV1RxZGZWZFhiTE11NkdkbS9HWll4NWlZQVA4MGREU3VMYmR1M0FMZ0l3RW5KWlBKemhhZk5GbnplWVZtK0RRME5sd0RvN2Vqb2VEaVpUQzREOEg4QXJpNzMrVlE5MlA2M1RtUDd6Mkg3RHhkdUE3Wk80ellnaDlzQTRoa2NSRlR0WE5kMXYyU00rYVBqT0NzQW5BL2cwWFE2L1ZqeGpJN2ozSzJxeC9Yek9vMGlzcXRsV1NmWXRsMzgySStTeWVSeHVkZVk0M2xlL3ZUSkJ3SHNLeUxqQWV4Y1RySHhlUHhZQUFlS3lEUUFhRzF0N2JWdCszSUF0eVFTaVFkYVcxdi9sWjkzMWFwVmw2eFlzYUxUdHUyVDg5TnMyLzR3Z0QyTU1YMUdEMCtsVWcvWnRuMTFYVjNkRndIY0RBQ3EycDFLcGJaZUErczR6dFpyVmR2YjJ4ZmF0djBOQUhOdDIvNlRxdFpJMFNCaWVaczJiYnBpN05peEw5bTJmUjJBZWdEanVycTZ2bE04bitNNFo2dnF0YVZlUTdhTjVQNlhFc3YzTDhsazhyRGNhN3luNVR0ejVzemRBRndNNE12TGxpM3JCZ0RQODc1bGpIbkZjWnpQSkpQSjdVNnBwYXJHOWcrMi96eTIvMURpTmdEY0J1UnhHMEFBeitBZ29nQm9hMnRMaWNpVkFHNVgxUWxyMTY0OXE5UjgzZDNkWDNOZGQycXBId0FiQVp4YTZyRk5temI5TlA4YXFtcEVaQS9IY2ZJN1NiOHl4dndRd05MQjZvekg0eDhVa2RzQlhKczdxZ0FBU0tWUzk0dkkzenpQdXkrUlNFVHowMWVzV05GWi9Cb2ljZ21BbTNPbnFoWnlSZVJucXZvTmxMbHRUNlZTTjZucUoxT3AxT3NBR2xTMXE5Ujh5NVl0MjVpNzN2YXJJbks2NjdvbjVFN3g3U09UeWR3N3dQSjlSa1IrMnM5alcwOWxmUy9MZDYrOTlxb3p4andFb0wzd0d1VjBPcjFjVmI4UFlPNzA2ZFAzS0dmWlVQVmcrd2ZBOXMvMkgyTGNCZ0RnTm9EYkFOcUtaM0FRVVZXYk1tWEsyTWJHeGdzQVhLYXFUd1A0OElRSkUzNDNmdno0YnhlUCtyMW8wYUsxQU5hV2VoM0hjZFIxM2RXRkk2NFhzbTM3endEMkVaRXhBUDRGb0E0QVJPUWlWVDBWUUh5Z09xZE5temJSR1BPb3FyWVpZNjRzZmx4Vnp3Q1FWdFhiQVh3UmdGczh6OHlaTTZlcDZpelA4N1k3bFJVQU9qbzZibXRzYlB4T1BCNC9HdGxUT2dlVkc4VWN5QjY5Mm01bkNvQ3hiZnNrQUQ4RTBBNWdyREhtVWR1MjU2UlNxZnRRY0t1OTl2YjJEaFNkU3B0bjIzWVhnSTJWV3I0QXpJUUpFKzRRa1QxNmVucjJSMjdndElMUCtRUGJ0bytzcWFsNWJPclVxUWN2V2JMa25YNWVoNm9JMi84MmJQOXMvMkhFYmNBMjNBWndHMEJaUElPRGlLcVNiZHN0dG0zL3Y0YUdodGRWOWZNQVBwZEtwUTV6WFRjR1lKVXhacjdqT0FzY3g3a2tIbzkvc0l5WGxBRWZGTGtBd0JRQTMvYzg3NlprTW5rT0FIaWU5OTFrTW5rNGdPY0JJSlBKZkgvanhvMlBGRDdYY1p4WWJXM3QzMVRWOVBUMEhKOGZDSzFRS3BWNjNmTzhrd0NjWk52Mm80bEVZcGZpZVl3eEVWVzl2UEM2VjhsU0FGaTZkT2ttVmYyU01XWmg3dUVhMjdZWDVuOEFqQi9nSSs2b3FsdVB5TVJpc2NtMmJYL2R0dTJsQUc1VTFSdU5NZnQxZFhYTkJEQlBSRzV5SE9jTjI3YXZjUnpuUUF6Kzk2Uml5M2ZhdEdrVEhjZDVYRVNPZGwzM21JVUxGNzVSNGkweXJ1c2VyNm9UNit2clg0akg0L3NOVWkrTlltei9XK3RpKzJmN0R5VnVBN2JXeFcwQXR3RlVoR2R3RUZGVnNXMTdWOG5lU215NnF2NE53SG1wVk9vQjVJNGk1RWI1UG5IR2pCa3pvdEgvMzk3OUIxbFcxbmNlLzN5ZjI3ZDdabm9ZeHBGQk41bUNNWm5hR1hybzd2T2NxeHVqQ1JDcEVFUmlZa1ZGY0RXRnVDc3FyZ0tLQXY3Q3hJVHlCeitFeFlpaEZFdkFLRkVRTjJzR3FsaGlVQlBzYys2OVBVd21DV1ludXdNdTRNbzZEREE5ZmMvejNULzY5bmpuVHZkTUsxQ1pwdCt2cXE3cWM4NXpudk9jcCtyN1BhZnVlYzU1NnVkTCttZ0k0Uk14eHJQS3NyeWx0NjRzeTE2U1V0b1ZRamhHMHFvUXdweFBkaVNwS0lvSlNjcnpmTDRpeTkyOVU2L1hwd1lIQi9kSU9zYk1wc2JHeG81Mjkzc2x0U1M5cHZzRWFVNnRWbXRMbG1XdkN5SGM3TzVma0hScTcvYXlMRnVTV2pIR2s4MXNsYVJmMXN5dzBrZDd5dHphUGJmTXpEb3BwZk5tdDVuWjdiUC81M24rUG5kUFZWWGRYYS9YbjB3cG5XTm05MHNLZVo3ZnFwbnA5UjZVZEsyWlhUOHhNZkhUN3E3VGtqNXcvUEhIWDFtdjE4OHpzN2RLdWpEUDgrdG5iMGhtTlJxTlRaMU9wK2J1Sm1uYzNmLzZtZTVmU1JvY0hQenY3cjVPMG9tdFZ1c0g4MVhRYnJkM2pvK1B2eUtFOEcweisxYWowZmozUGVlRlJZRDRKLzZKLzZXTkhFQU9JQWZnVVBpQkE4Q2lVcGJsUTFtV1hWNVZWWHR5Y25KeXZuTGRiVy9adUhIanU0ZUhoMDhxeS9LTy9qSm1kdTNBd01CLzBNeU4wVitVWmJudDUyek9Yak43WVl6eFRrbTJaOCtlMXZEdzhJWExsaTM3b0dhKytQMzZkcnY5U0pabForemR1L2V1L3VuWDV0SnNObTl2TkJxTnFhbXBPZWQyNzdiN3BaTGVKR2xLMHFYdGR2dVJ1Y3E1ZStvZG9wdm5lZTlUSXpPelR3ME1ETWpkWldaYnUrOHdwNVRTWjBJSW55dUs0azVKYWE2NnQyN2QrckJtNXBiL2FJenhsS21wcWUvMGw2bXE2dXhhclhhUnU3dWtscGw5N1ZEbjMrZVEvYXVaQnI5TDBvTUwrYUo3cTlYNnB5ekxjak03bGh1YnhZZjRKLzZKLzZXTkhFQU9JQWNBQUhCd1FZY1lPcmxJRFJ4Ly9QRXZPRVNaMEdnMFZxeGZ2MzdaczlpT0lGNkh4T0dMK0NmK3NiU1JBOGdCQUFBQUFBQUFBQUFBQUFBQUFBQUFBQUFBQUFBQXp3a2JObXdZYWpRYXg4d3V4eGpYYW9IdmVvNlBqMitlNjczVHNiR3hYeHNaR1JsY2FCdkd4OGMzajQ2Ty9zcEN5L2V3c2JHeGpRc3B1R0hEaHFGZm9QNW5STy8wZWhzM2JqeWkwV2lzV01oK01jWmpOMjNhOVB6KzlYbWVqelVhalNNWGV2eW4wYi9LOC95NFgyUS9MQTdFLzdPUCtNZmhqQnp3N0NNSFlESGlveThBRnExVnExYTlLcVZVTmhxTmVuZlZWL004djNnQnV3NkVFTzVldlhyMWZsT3dqWTZPamc0TURIeC9ZR0RnUlF0dFF3amhZL1Y2L2M5L25uWkxVb3p4MUlHQmdXSnNiR3plT2RGbUhYSEVFVVYzbnZuOTVIbmV5UFA4MFJqamxnVWM3MTB4eHJzV2VuUFMzV2R0Q09FZjhqeHZTTkx3OFBBRkthWGJEN1dmSkpuWlZTdFdyUGhRMytxYXU5L3A3bTlZYUJ0KzBmN3RUczMzOTNtZXYrM1FwYkVZRWYvRS8zeUkvNldCSEVBT21BODVZR2xqbWxnQWk5bnJ6ZXlXaVltSjZiR3hzWTFtOXZKT3AvT21RKzJVWmRrcFpyYW5mOXE0V3ExMmhydC90OTF1LytOQ0d4QkN1Q2lsZEUrajBmalZpWW1KSDg1VlpuUjA5SG1EZzRPMXZ0WDNwWlMrV2F2VkxtazBHdWZPc2R0UEpkWDM3dDM3UWtuSHV2c1BzeXhidlh2MzdxY2VlT0NCcVR6UGozUDNHODNzWkRPN0pNYjRvYklzLytnZzdid2hwZlRhbE5JTmtzNWM0T245Z2J0dkw4dHlRbEpOMGptU0xqcGlBaXRsQUFBUEJVbEVRVlRVVHFPam84OXo5MWRXVlRYZXV6N0crRnRtZHNTdVhidHVXZUR4RjlTL0l5TWpLNWN2WDk3L0pDNjUrOFdTTG9reDNoRkM2SitlNzhtSmlZa25GOW9PSEphSWYrS2YrRi9heUFIa0FISUFEdkJjbkJZSndCSXdOaloyZEsxVysxOHBwVWFyMWJvL3ovTnIzZjBkbXBrYi9RQm1kblZSRkpmR0dIZEtXbXRtTlhmZjA5Mzg0YklzcjQ0eC9xdVovWEwvdnU1K3BwbWQ0ZTYvUFUvZHdkM25uQ3YrcWFlZU9uYjU4dVVUWnZaTDg1V1pvNzRoU2E5MDl4TWtuZFZkL3RmdTVpdmQvZitZMlEwcHBUT2J6ZVo5WTJOanc3VmE3YS9Nck55elo4OUYyN1p0NjcrUVM5bzNmSGZTek41ZUZNVTNEdFdPR0dQcDdwOXZOcHZYeFJoZjI1M0Qvc251blBiOWJTNktvamdoeG5pTG1mMmVwT1h1L2tSMzI1MUZVYndtei9PdlNEcWpmMTkzLzV5WnZlQnA5TytuemV3L3Vudm5VT2ZVVlpmMHliSXNQN0RBOGpqTUVQL0V2MFQ4TDJYa0FIS0FSQTdBM0JqQkFXQlJxdFZxNTBxYWJMVmE5emNhalUzdWZvNmtrOHpzb1RtS2Z6Mmw5SWdrbWRsS1NXOUlLWlhkNWVza0RXWlpkb2FrVHFmVGVVRzlYdDkzSVUwcE5TVk5tOWwvNm5RNnk3ckhubkQzODFKSzM1dWpYWVdrRDFSVnRVV1N0bS9mL2xpTVVlNStXbG1XZHkzazNHS01PODFNWlZsZUVtTmNrMUthYURhYm4xKy9mdjJ5MWF0WGY3RGI1a2RDQ05maytiN1JyU3NrblRBME5OUWNIeDkvVDZ2Vk9tRElhbG1XajhZWTczYjNLeHVOeHJjbUppYW1EOUtHRTh3c3E2cnF4ZzBiTmd5WjJlWHVmcUdaZmROcy85L0czZjM5a283cUxpNVBLVjBqNmJQZC9uMnpwSmMxR28xalVrcXZrZlNTRU1LT25uMy82elBSdnltbHk1dk41Z2NYMHI5NW5uOTVqdnN6TENMRVAvSGYyNy9FLzlKRERpQUg5UFl2T1FDOStJRUR3S0t6ZWZQbU5XWjJnYnMzSmNuZHIzTDNtOHV5L0J0Snl2UDhvcXFxbXExV2E4dlkyTmpHV3EyMnNWYXIzZFJUeFkrYXplWU9TWW94UHFtWjkzRS9uRkw2Ukx2ZGZxVDNXREZHTTdPOUV4TVRQNTVkbCtmNTNXYTJ1ZGxzZnEyM2JLUFIrTldVMGxGUFBmWFU3ZHUzYi8rL3Mrdk43SWZ1L2tTTThjWHV2bksrOHpLenFiSXN2eWZwZ2FxcWRuZFhueHhDK0ZhZTU1ZTYremZNN0pWbTl2S1UwaTUzMys5RGFIdjM3bjFvYUdqb0F5R0V4K2VxdjN1VGNwcWtnWlRTT1pMKzdDQnQrV05KYXJmYlQyUlpkckc3VjJWWmZrWlNKOC96MHlWdEtJcmlLa2toeG5pcXU3K3paOS9IeXJMYzBlMnJuMGhTU3VralpuWjdVUlEvNk92ZmpxU24xYitTZmlUcDBUelBONlNVMXMxM1RwTDA0eC8vK084a1BTVHBrWU9WdytHTCtDZitpZitsalJ4QURpQUg0R0Q0Z1FQQW9qTTRPSGlacE9IWlpYZmZVbFhWbDN1S25GQ3IxWjZVdENXRXNNSE1QdDk3OFp6RENrbC82ZTQvMkx4NTg1cjc3Ny8vSnozYmFsVlZUZlVXVGlsOUpZVHdhVWtmazlUN3BPY3NTZmYwWFhoVkZNWEpraFJqdkNtRWNNQlgwOTE5UU5LWW1mMXZTY2VXWlhtU3RPOWlubEpLdTBNSXYxNlc1Y2ZIeDhmZmJHYS8wWFBNb2w2dlR6Nzg4TU1EUngxMTFBb3pHeXFLNG9DbkhwSzBjdVhLVTkyOU1yUDNtTmxsalViamhybWU0TVFZLzBEU3IvZTBiOExkdnkrcDB6M21Kak43cWFTckdvM0dPbmYvcDZJby90dmNYYnV2am4rUWRPL282T2pvNU9UazVPejY3akRocDlXL1pWbGUzRzMzQlNHRXMrWnB3bkdTVnF4WnMrWlhpcUk0NUR2RU9Id1IvOFIvYjNuaWYra2hCNUFEZXN1VEE5Q1BXVlFBTENwWmxyM016TjdtN2xmUHJpdkw4Z3BKd3pIR1YvZVczYlJwMC9ORENNOHJpdUs4dm1xT2JEUWFSelVhamFNa0RVcmFWUlRGcGJWYTdWMkRnNE5mNzVzaWJqQ0VzTi9GdDlsczN1SHVsbVhadmkrQmQ3OU0vcmFVMG1mbmEzdFpsbThzaXVMRlBYOHZrZlJKTXhzeXM1dFNTaWYybHErcTZuUXp1emVFc01iZGgwWkdSbDRZUW5pRm1iMWVVaWVFY09MQXdNQ3JxNnA2MWRxMWE2OUpLYTEwOXpmT2Qzd3pPMWZTVjRxaStKSzdkOXo5N1A0eW82T2p6ek96YTkzOTA3UHJXcTNXbGxhcjlUY3h4cmYwVGF0WHE2cnFsRjI3ZHAwbXFlcFp2MksyZjkxOXVOdG5uNUkwVXEvWHQvUk82eWRwME15ZXFmNjlvcTkvWDF4VjFUdmMvZis1ZTFsVjFXKzIyKzMvT2QvK09Qd1IvOFQvUWZxWCtGOEN5QUhrZ0lQMEx6a0FrdmlCQThBaTQrN3IzUDF5TTJ2MnJoOFlHSGkzbWUzM3kvM3c4UENndS8vNStQajQ1cjVxdnBGUzJwRlMydEVkcmlsSjZuUTY1MHBhT3pRMGRGMVAyWHIveFZkU1pXYnZOYk1ydWpkSWN2ZkxKRDNZYXJWdVhlaTV4QmcvTCtsOFNXY1VSZkdtMlNHenM4eHN1YVFUM1AwYU0zdlpzbVhML2xiU2FrbTdKTzF3OTU4Y1dPdmN4c2ZIZjB2U0tXYjJaNXE1RWZtNHBJK09qSXpzTjF4MmNIQndtYnZmSDBMbzdRTmxXZmE3a2k3YnNXTkg3MGU4cWhEQ3UxZXVYSGxPMytIZVA5dS9tbmtDSTBrcXkvSUdkOS9pN25mMFRGVlg3Mzk2bzJldWY5OVVxOVZ1ZC9kcnlyTDhqVmFyOWJjTDNSZUhKK0tmK0Yvb09SUC96MDNrQUhMQVFzK1pITEIwOFlvS2dFVmxlbnI2dG0zYnR2MWxudWY3cGpsck5Cb3JVa3AvYUdhdjdDMDdNVEh4b3hqalYwTUlsMHJxdmZGNVJWbVczNWVrR09PK2kyVzczWDRpei9NejNmMitHT08zeTdLOFZkSmdwOU01NEl2a1JWRjhQY2I0T25mL1ZwN25YM0QzYzgzczVlb1pUaWxKZVo3L1ozZS9ZcTV6TWJObDdsNUorbTZNc1gvemQ4dXlQRVhTNVZtV25XUm03eTJLNHZROHo4K1Q5Q0pKcDB2YUxHa2hGK3hhclZiN3BMdC9zU2lLdGlTVlpmbkZHT1A1UTBORGZ5THB2L1QyMmJwMTYzNTN6Wm8xeng4WStOa2xJb1R3ZG5lL1Z0MGhxclBjL2NvUXdrY2tYZCt6N1NObFdWN2VQZi96dW0yVkpGVlY5WTZCZ1lHV3UzOUMwbm1hZVhyMmRQcjNPSGUvYjU3enJrdXFtZGxOYy9TdnlySThVdnMvZGNKaGp2Z24vbnZMRWY5TER6bUFITkJiamh5QXVUQ0NBOENpMHAzK2JMOExVa3JwcldhMnZTaUs3L2VYZC9jcnpPeDFNY1pqRjFKL1VSVHRsTkp2bG1WNW0yWXVqSU8xV20zUFhHV3JxbnFycEdNMDg2R3U5ODNlT1BUcWREbzNWVlcxYWE0L1NYZVoyZFh6Yk5zM3pEU0VFQ1N0eXJMc05IYy8ydDN2Q3lGY0x1bk9oWnhUalBFcVNSdW1wNmN2NlcyK3BIZEtlbWVXWmFmMWx0KzVjK2RUdmN0NW5vKzUrOHM3bmM3MS9YVS8vdmpqTjduN1VKN25iK2pmTnBkMnUvMkVtWjArTlRYMTRlNnFGZjZ6cWZyMnM1RCtMWXJpbitmclh6UDdFMG5mTzBqL2MyT3p5QkQveEg4djRuL3BJUWVRQTNxUkF6QVhSbkFBV05TNjc4cStyNnFxQytmYTNtdzJtM21lZjhmTXpwZjBub1hVMldxMS9sNlNObXpZc0VxU3FxcDZxcjlNOXozZ1Qyam1DY0YzSkgweXhyaTIwK2xjT3prNStkaHN1WGE3L1lTa0orWTZUb3h4ajZSZDdYWjc1MXpic3l5N0lvUndwcnV2a2JUYnpONGk2WjhsbmVydTZ6Vno0Zi9xd2M0bHk3SjNtTm5iSloyK2RldldoM3UzbFdWNVQ1WmxWNGNRYm9reG5seVc1US9tcWVhRGtyN1VlMTZ6SG5qZ2dha1k0M1h1ZnFHa0x4KzQ2NEVtSmlhMjl5d09oeEIrNGY2VjFKbXYvL0k4LzZtN1Q4MjNIWXNmOFUvOEUvOUxHem1BSEVBT1FEOUdjQUJZMUZKS1IwajZpMWFyOWZYWmRlNXVrbm9uT2I4a3BYUmJ6L0pOTWNhdE1jYXRadmJiODlWOTVKRkhycFdrV3EyMlc1TFdyVnUzUE11eXMyS005NFFRN2pHemJaMU9aM05SRkNkcTVzYnAzSHE5dmpQUDh5OW5XZmFxZGV2V0xUOUU4KzFnRzFOS24zUDNsNmFVVGpXejc1VmwrVm96ZTlETWJpdUs0bFF6dTA2Uzl1N2RlOWZVMUZULy9PKzFHT1BsM1krRm5WOFV4YmZuT2thdFZudC9kM2puM1ZtV3pmbHhNbmVmVENsZE5ic2NRdWp2MzgrYTJXZjBzMnZLZTJiN1YxTHZFNk81Nmw2YlV2bzM2VjhzZnNRLzhYOFF4UDhTUUE0Z0J4d0VPV0NKWWdRSGdFV3RPMTNZZThmR3hvNFBJUnpYdmJGNWNVcnBpN05sK29ldHBwUStMV2xiZC9HeTJmVjVuditPdTUrU1V2cUd1eitZVXJwUTBxTmxXVDZhWmRuRlpuYXBtVlh1ZnVQMDlQVFprNU9UL3pLN2IxbVdONnhmdi82bU5Xdld2Rm5TZVNHRU54NTk5TkZiVjYxYTFlZ09xWlVrTlJxTlRaMU9wOVp0NTdpNy8vVjg1OVp1dC85UmtySXNlOUU4UlphN2UyZjU4dVZwZW5yNjhSQkNKbW1xZXk1LzZ1N3ZkdmV6bTgzbWpmTWRZMkppWW5wa1pPVDNseTFiZHF1a0wyVlp0cVBaYk43Ylc2WXN5ei9hdEduVDgyT01aN3I3azVKZWJXYnRudTJQU3ZyQzdMS1pmVE9sZEhOMzhUVm10bEdhK2FMOWloVXJya3NwM1ZoVjFmWjZ2WDZpcEhXUzduOEcrL2ZmZFRxZEY1clpibmMveWN3Vy9CRTJMRDdFUC9GUC9DOXQ1QUJ5QURrQS9maUJBOEJ6Z3BuOVVnamhZKzd1Wm5iblk0ODlkc2Q4WlVNSXhld05UNHp4MGRuMVZWVTlWcXZWTHFqVmFoZElrcnMvWW1adjY5Wi9zN3MvRkVMNFdsRVVUODVWNzQ0ZE8vYnMyTEhqZWtuWDUzbmU2SFE2dTNzdnZOMWpuRjJyMVM1eWQ1ZlVNck92L1R6bjZlNGRNNXVPTWQ3czd1dk43RjJkVHVmWEJnWUd0cmg3TXJNL2xhUk9wL09wRU1KdHpXYnp1NGVxYzl1MmJic2xuVFkrUHY2eVZxdDE3MXhsNnZWNmt2U2hFRUp3OTUxbWR1VkIydmd2eldiemYwaFNudWZIUzlvb3pkeUk1bmwrZWdqaDlUT3ZGR3RQU3VuanpXWnpXNHp4aVdlaWYxTktXYTFXKzZ2dTRvOGtuWEdvODhmaVIvd1QveEx4djVTUkE4Z0JFamtBQUxBRWpZMk5IZDFvTk9vSEtXTHIxNjlmMWo5MTJqTXM2RG42aW1DV1phdkh4c2FHRDFabVpHUmtjT1BHalVmbzJScytHaVRWbnFXNnNZZ1IvODh1NGgrSE8zTEFzNHNj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NHBQOFAxSHlFUXdNVWk4d0FBQUFBU1VWT1JLNUNZSUk9IiwKCSJUaGVtZSIgOiAiIiwKCSJUeXBlIiA6ICJmbG93IiwKCSJWZXJzaW9uIiA6ICIiCn0K"/>
    </extobj>
  </extobjs>
</s:customData>
</file>

<file path=customXml/itemProps277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1089</Words>
  <Application>WPS 演示</Application>
  <PresentationFormat>宽屏</PresentationFormat>
  <Paragraphs>113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汉仪旗黑-85S</vt:lpstr>
      <vt:lpstr>微软雅黑</vt:lpstr>
      <vt:lpstr>Segoe UI</vt:lpstr>
      <vt:lpstr>Calibri</vt:lpstr>
      <vt:lpstr>Arial Unicode MS</vt:lpstr>
      <vt:lpstr>Office 主题​​</vt:lpstr>
      <vt:lpstr>1_Office 主题​​</vt:lpstr>
      <vt:lpstr>义教中图版教材特色与 教师使用感受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谢谢您的聆听！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马宝艳</cp:lastModifiedBy>
  <cp:revision>12</cp:revision>
  <dcterms:created xsi:type="dcterms:W3CDTF">2023-11-30T11:21:00Z</dcterms:created>
  <dcterms:modified xsi:type="dcterms:W3CDTF">2023-12-14T08:24:05Z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2052-11.8.2.8593</vt:lpwstr>
  </property>
  <property fmtid="{D5CDD505-2E9C-101B-9397-08002B2CF9AE}" pid="3" name="ICV">
    <vt:lpwstr/>
  </property>
</Properties>
</file>